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420" r:id="rId2"/>
    <p:sldId id="415" r:id="rId3"/>
    <p:sldId id="434" r:id="rId4"/>
    <p:sldId id="433" r:id="rId5"/>
    <p:sldId id="416" r:id="rId6"/>
    <p:sldId id="435" r:id="rId7"/>
    <p:sldId id="428" r:id="rId8"/>
    <p:sldId id="430" r:id="rId9"/>
    <p:sldId id="432" r:id="rId10"/>
    <p:sldId id="431" r:id="rId11"/>
    <p:sldId id="417" r:id="rId12"/>
    <p:sldId id="426" r:id="rId13"/>
    <p:sldId id="418" r:id="rId14"/>
    <p:sldId id="427" r:id="rId15"/>
    <p:sldId id="429" r:id="rId16"/>
    <p:sldId id="438" r:id="rId17"/>
    <p:sldId id="423" r:id="rId18"/>
    <p:sldId id="436" r:id="rId19"/>
    <p:sldId id="43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D1E3"/>
    <a:srgbClr val="203864"/>
    <a:srgbClr val="EAEFFA"/>
    <a:srgbClr val="0563C1"/>
    <a:srgbClr val="2F5597"/>
    <a:srgbClr val="4472C4"/>
    <a:srgbClr val="CFD5EA"/>
    <a:srgbClr val="D2DDF5"/>
    <a:srgbClr val="B2C5E7"/>
    <a:srgbClr val="3D42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37885" autoAdjust="0"/>
  </p:normalViewPr>
  <p:slideViewPr>
    <p:cSldViewPr snapToGrid="0">
      <p:cViewPr varScale="1">
        <p:scale>
          <a:sx n="25" d="100"/>
          <a:sy n="25" d="100"/>
        </p:scale>
        <p:origin x="2288" y="28"/>
      </p:cViewPr>
      <p:guideLst>
        <p:guide orient="horz" pos="2196"/>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4#1">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510B953-85E9-485A-96D4-A61DBD87B43B}" type="doc">
      <dgm:prSet loTypeId="urn:microsoft.com/office/officeart/2005/8/layout/hChevron3" loCatId="process" qsTypeId="urn:microsoft.com/office/officeart/2005/8/quickstyle/simple1#1" qsCatId="simple" csTypeId="urn:microsoft.com/office/officeart/2005/8/colors/accent1_4#1" csCatId="accent1" phldr="1"/>
      <dgm:spPr/>
      <dgm:t>
        <a:bodyPr/>
        <a:lstStyle/>
        <a:p>
          <a:endParaRPr lang="en-US"/>
        </a:p>
      </dgm:t>
    </dgm:pt>
    <dgm:pt modelId="{64D25FEE-3E23-4284-99A1-34E0D012A21F}">
      <dgm:prSet custT="1"/>
      <dgm:spPr/>
      <dgm:t>
        <a:bodyPr/>
        <a:lstStyle/>
        <a:p>
          <a:r>
            <a:rPr lang="en-US" sz="2200" b="1" dirty="0"/>
            <a:t>1. Loading slides and tumor masks</a:t>
          </a:r>
          <a:endParaRPr lang="en-US" sz="2200" dirty="0"/>
        </a:p>
      </dgm:t>
    </dgm:pt>
    <dgm:pt modelId="{F745121D-9137-41EE-9A1E-6061848E8D6B}" type="parTrans" cxnId="{E393E23C-7409-4B75-A1B5-805994D81D47}">
      <dgm:prSet/>
      <dgm:spPr/>
      <dgm:t>
        <a:bodyPr/>
        <a:lstStyle/>
        <a:p>
          <a:endParaRPr lang="en-US"/>
        </a:p>
      </dgm:t>
    </dgm:pt>
    <dgm:pt modelId="{C7FB84BD-276A-4577-B86E-72D0D81E3E55}" type="sibTrans" cxnId="{E393E23C-7409-4B75-A1B5-805994D81D47}">
      <dgm:prSet/>
      <dgm:spPr/>
      <dgm:t>
        <a:bodyPr/>
        <a:lstStyle/>
        <a:p>
          <a:endParaRPr lang="en-US"/>
        </a:p>
      </dgm:t>
    </dgm:pt>
    <dgm:pt modelId="{04C7C7CB-8A34-4A88-B765-3457D5B9D9E1}">
      <dgm:prSet custT="1"/>
      <dgm:spPr/>
      <dgm:t>
        <a:bodyPr/>
        <a:lstStyle/>
        <a:p>
          <a:pPr>
            <a:spcAft>
              <a:spcPct val="35000"/>
            </a:spcAft>
          </a:pPr>
          <a:r>
            <a:rPr lang="en-US" sz="2200" b="1" dirty="0"/>
            <a:t>2. Exacting patches from slides </a:t>
          </a:r>
        </a:p>
        <a:p>
          <a:pPr>
            <a:spcAft>
              <a:spcPts val="0"/>
            </a:spcAft>
          </a:pPr>
          <a:r>
            <a:rPr lang="en-US" sz="1600" dirty="0"/>
            <a:t>(</a:t>
          </a:r>
          <a:r>
            <a:rPr lang="en-US" sz="1600" i="1" dirty="0"/>
            <a:t>From scratch vs. </a:t>
          </a:r>
          <a:r>
            <a:rPr lang="en-US" sz="1600" i="1" dirty="0" err="1"/>
            <a:t>Tensorflow</a:t>
          </a:r>
          <a:r>
            <a:rPr lang="en-US" sz="1600" dirty="0"/>
            <a:t>)</a:t>
          </a:r>
        </a:p>
        <a:p>
          <a:pPr>
            <a:spcAft>
              <a:spcPts val="0"/>
            </a:spcAft>
          </a:pPr>
          <a:r>
            <a:rPr lang="en-US" sz="1600" dirty="0"/>
            <a:t>(     Level 2      vs.    Level 3    )</a:t>
          </a:r>
        </a:p>
      </dgm:t>
    </dgm:pt>
    <dgm:pt modelId="{D32688F5-4FDD-4960-8835-FC846373DFF9}" type="parTrans" cxnId="{9AE43FB7-8BDC-4140-9BAE-4D8881014AFC}">
      <dgm:prSet/>
      <dgm:spPr/>
      <dgm:t>
        <a:bodyPr/>
        <a:lstStyle/>
        <a:p>
          <a:endParaRPr lang="en-US"/>
        </a:p>
      </dgm:t>
    </dgm:pt>
    <dgm:pt modelId="{2A41C655-E225-46FF-84C0-F3D8F6980928}" type="sibTrans" cxnId="{9AE43FB7-8BDC-4140-9BAE-4D8881014AFC}">
      <dgm:prSet/>
      <dgm:spPr/>
      <dgm:t>
        <a:bodyPr/>
        <a:lstStyle/>
        <a:p>
          <a:endParaRPr lang="en-US"/>
        </a:p>
      </dgm:t>
    </dgm:pt>
    <dgm:pt modelId="{AE7CA399-DC62-4D9A-873D-7118FCC92CB7}">
      <dgm:prSet custT="1"/>
      <dgm:spPr/>
      <dgm:t>
        <a:bodyPr/>
        <a:lstStyle/>
        <a:p>
          <a:r>
            <a:rPr lang="en-US" sz="2200" b="1" dirty="0"/>
            <a:t>3. Data Augmentation</a:t>
          </a:r>
          <a:endParaRPr lang="en-US" sz="2200" dirty="0"/>
        </a:p>
      </dgm:t>
    </dgm:pt>
    <dgm:pt modelId="{F7156FBC-AA8D-449C-A36B-E9EEB4768ACE}" type="parTrans" cxnId="{F7D24679-42AA-4EB1-BA51-58E96395E192}">
      <dgm:prSet/>
      <dgm:spPr/>
      <dgm:t>
        <a:bodyPr/>
        <a:lstStyle/>
        <a:p>
          <a:endParaRPr lang="en-US"/>
        </a:p>
      </dgm:t>
    </dgm:pt>
    <dgm:pt modelId="{901E0F70-CAC5-46A5-BE18-B219121CE137}" type="sibTrans" cxnId="{F7D24679-42AA-4EB1-BA51-58E96395E192}">
      <dgm:prSet/>
      <dgm:spPr/>
      <dgm:t>
        <a:bodyPr/>
        <a:lstStyle/>
        <a:p>
          <a:endParaRPr lang="en-US"/>
        </a:p>
      </dgm:t>
    </dgm:pt>
    <dgm:pt modelId="{B269C02F-AE92-428E-90E7-99A6405399E6}" type="pres">
      <dgm:prSet presAssocID="{0510B953-85E9-485A-96D4-A61DBD87B43B}" presName="Name0" presStyleCnt="0">
        <dgm:presLayoutVars>
          <dgm:dir/>
          <dgm:resizeHandles val="exact"/>
        </dgm:presLayoutVars>
      </dgm:prSet>
      <dgm:spPr/>
    </dgm:pt>
    <dgm:pt modelId="{3E186BF1-FE6B-4447-88F9-B18E08326744}" type="pres">
      <dgm:prSet presAssocID="{64D25FEE-3E23-4284-99A1-34E0D012A21F}" presName="parTxOnly" presStyleLbl="node1" presStyleIdx="0" presStyleCnt="3" custScaleX="89737">
        <dgm:presLayoutVars>
          <dgm:bulletEnabled val="1"/>
        </dgm:presLayoutVars>
      </dgm:prSet>
      <dgm:spPr/>
    </dgm:pt>
    <dgm:pt modelId="{F29D6C5D-BDE7-47DA-8874-D5531E520BC5}" type="pres">
      <dgm:prSet presAssocID="{C7FB84BD-276A-4577-B86E-72D0D81E3E55}" presName="parSpace" presStyleCnt="0"/>
      <dgm:spPr/>
    </dgm:pt>
    <dgm:pt modelId="{199013F8-01C9-49EE-A84C-A9B88AB99F2A}" type="pres">
      <dgm:prSet presAssocID="{04C7C7CB-8A34-4A88-B765-3457D5B9D9E1}" presName="parTxOnly" presStyleLbl="node1" presStyleIdx="1" presStyleCnt="3" custScaleX="140286">
        <dgm:presLayoutVars>
          <dgm:bulletEnabled val="1"/>
        </dgm:presLayoutVars>
      </dgm:prSet>
      <dgm:spPr/>
    </dgm:pt>
    <dgm:pt modelId="{41DA1DA1-6BAA-4B91-98F4-9018DDB5705C}" type="pres">
      <dgm:prSet presAssocID="{2A41C655-E225-46FF-84C0-F3D8F6980928}" presName="parSpace" presStyleCnt="0"/>
      <dgm:spPr/>
    </dgm:pt>
    <dgm:pt modelId="{E819835E-05C8-4AA8-B95E-0531C9A2CF72}" type="pres">
      <dgm:prSet presAssocID="{AE7CA399-DC62-4D9A-873D-7118FCC92CB7}" presName="parTxOnly" presStyleLbl="node1" presStyleIdx="2" presStyleCnt="3">
        <dgm:presLayoutVars>
          <dgm:bulletEnabled val="1"/>
        </dgm:presLayoutVars>
      </dgm:prSet>
      <dgm:spPr/>
    </dgm:pt>
  </dgm:ptLst>
  <dgm:cxnLst>
    <dgm:cxn modelId="{E131AD0F-F36D-4E7D-B38A-88CBF9377A3C}" type="presOf" srcId="{64D25FEE-3E23-4284-99A1-34E0D012A21F}" destId="{3E186BF1-FE6B-4447-88F9-B18E08326744}" srcOrd="0" destOrd="0" presId="urn:microsoft.com/office/officeart/2005/8/layout/hChevron3"/>
    <dgm:cxn modelId="{E393E23C-7409-4B75-A1B5-805994D81D47}" srcId="{0510B953-85E9-485A-96D4-A61DBD87B43B}" destId="{64D25FEE-3E23-4284-99A1-34E0D012A21F}" srcOrd="0" destOrd="0" parTransId="{F745121D-9137-41EE-9A1E-6061848E8D6B}" sibTransId="{C7FB84BD-276A-4577-B86E-72D0D81E3E55}"/>
    <dgm:cxn modelId="{387D1F4C-E5CD-4BBB-B8FF-0F37B7E150F0}" type="presOf" srcId="{AE7CA399-DC62-4D9A-873D-7118FCC92CB7}" destId="{E819835E-05C8-4AA8-B95E-0531C9A2CF72}" srcOrd="0" destOrd="0" presId="urn:microsoft.com/office/officeart/2005/8/layout/hChevron3"/>
    <dgm:cxn modelId="{F7D24679-42AA-4EB1-BA51-58E96395E192}" srcId="{0510B953-85E9-485A-96D4-A61DBD87B43B}" destId="{AE7CA399-DC62-4D9A-873D-7118FCC92CB7}" srcOrd="2" destOrd="0" parTransId="{F7156FBC-AA8D-449C-A36B-E9EEB4768ACE}" sibTransId="{901E0F70-CAC5-46A5-BE18-B219121CE137}"/>
    <dgm:cxn modelId="{824BA78E-0126-4CA4-BDFF-CF0C33CC23BA}" type="presOf" srcId="{0510B953-85E9-485A-96D4-A61DBD87B43B}" destId="{B269C02F-AE92-428E-90E7-99A6405399E6}" srcOrd="0" destOrd="0" presId="urn:microsoft.com/office/officeart/2005/8/layout/hChevron3"/>
    <dgm:cxn modelId="{9AE43FB7-8BDC-4140-9BAE-4D8881014AFC}" srcId="{0510B953-85E9-485A-96D4-A61DBD87B43B}" destId="{04C7C7CB-8A34-4A88-B765-3457D5B9D9E1}" srcOrd="1" destOrd="0" parTransId="{D32688F5-4FDD-4960-8835-FC846373DFF9}" sibTransId="{2A41C655-E225-46FF-84C0-F3D8F6980928}"/>
    <dgm:cxn modelId="{21DFD3E5-897A-44C1-924E-10FA6BBFFF51}" type="presOf" srcId="{04C7C7CB-8A34-4A88-B765-3457D5B9D9E1}" destId="{199013F8-01C9-49EE-A84C-A9B88AB99F2A}" srcOrd="0" destOrd="0" presId="urn:microsoft.com/office/officeart/2005/8/layout/hChevron3"/>
    <dgm:cxn modelId="{81A6DF23-BC52-43D1-9F07-262B51D5B762}" type="presParOf" srcId="{B269C02F-AE92-428E-90E7-99A6405399E6}" destId="{3E186BF1-FE6B-4447-88F9-B18E08326744}" srcOrd="0" destOrd="0" presId="urn:microsoft.com/office/officeart/2005/8/layout/hChevron3"/>
    <dgm:cxn modelId="{B970C47A-0600-420B-BC47-7D6DB5F328C1}" type="presParOf" srcId="{B269C02F-AE92-428E-90E7-99A6405399E6}" destId="{F29D6C5D-BDE7-47DA-8874-D5531E520BC5}" srcOrd="1" destOrd="0" presId="urn:microsoft.com/office/officeart/2005/8/layout/hChevron3"/>
    <dgm:cxn modelId="{D5E32489-DB0C-4C3B-9477-8D87A9492EAE}" type="presParOf" srcId="{B269C02F-AE92-428E-90E7-99A6405399E6}" destId="{199013F8-01C9-49EE-A84C-A9B88AB99F2A}" srcOrd="2" destOrd="0" presId="urn:microsoft.com/office/officeart/2005/8/layout/hChevron3"/>
    <dgm:cxn modelId="{A397B29C-CC5F-4780-A6FF-834B35DCC059}" type="presParOf" srcId="{B269C02F-AE92-428E-90E7-99A6405399E6}" destId="{41DA1DA1-6BAA-4B91-98F4-9018DDB5705C}" srcOrd="3" destOrd="0" presId="urn:microsoft.com/office/officeart/2005/8/layout/hChevron3"/>
    <dgm:cxn modelId="{AD7C84AA-A74F-42C0-B425-31388B474767}" type="presParOf" srcId="{B269C02F-AE92-428E-90E7-99A6405399E6}" destId="{E819835E-05C8-4AA8-B95E-0531C9A2CF72}"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2B98DC-640E-4721-95E4-2D0FD87918AD}" type="doc">
      <dgm:prSet loTypeId="urn:microsoft.com/office/officeart/2008/layout/VerticalCurvedList#1" loCatId="list" qsTypeId="urn:microsoft.com/office/officeart/2005/8/quickstyle/simple1#2" qsCatId="simple" csTypeId="urn:microsoft.com/office/officeart/2005/8/colors/accent1_2#1" csCatId="accent1" phldr="1"/>
      <dgm:spPr/>
    </dgm:pt>
    <dgm:pt modelId="{684044E4-5662-45CA-99E5-E6AA559E94DC}">
      <dgm:prSet phldrT="[Text]" custT="1"/>
      <dgm:spPr>
        <a:solidFill>
          <a:srgbClr val="203864"/>
        </a:solidFill>
      </dgm:spPr>
      <dgm:t>
        <a:bodyPr/>
        <a:lstStyle/>
        <a:p>
          <a:r>
            <a:rPr lang="en-US" sz="1800" dirty="0"/>
            <a:t>Much faster</a:t>
          </a:r>
        </a:p>
      </dgm:t>
    </dgm:pt>
    <dgm:pt modelId="{AF9AE68A-29E7-41E2-9ACF-5A812213ABC8}" type="parTrans" cxnId="{843B5E33-52FB-425E-9AD1-6C71EA3FD2B8}">
      <dgm:prSet/>
      <dgm:spPr/>
      <dgm:t>
        <a:bodyPr/>
        <a:lstStyle/>
        <a:p>
          <a:endParaRPr lang="en-US"/>
        </a:p>
      </dgm:t>
    </dgm:pt>
    <dgm:pt modelId="{ECCFFF3D-D7E2-4400-8AC9-B9C82A2E8FEC}" type="sibTrans" cxnId="{843B5E33-52FB-425E-9AD1-6C71EA3FD2B8}">
      <dgm:prSet/>
      <dgm:spPr>
        <a:ln>
          <a:solidFill>
            <a:srgbClr val="203864"/>
          </a:solidFill>
        </a:ln>
      </dgm:spPr>
      <dgm:t>
        <a:bodyPr/>
        <a:lstStyle/>
        <a:p>
          <a:endParaRPr lang="en-US"/>
        </a:p>
      </dgm:t>
    </dgm:pt>
    <dgm:pt modelId="{F1FDD914-524C-4994-B9C7-807B08C95C7C}">
      <dgm:prSet phldrT="[Text]" custT="1"/>
      <dgm:spPr>
        <a:solidFill>
          <a:srgbClr val="203864"/>
        </a:solidFill>
        <a:ln>
          <a:solidFill>
            <a:srgbClr val="203864"/>
          </a:solidFill>
        </a:ln>
      </dgm:spPr>
      <dgm:t>
        <a:bodyPr/>
        <a:lstStyle/>
        <a:p>
          <a:r>
            <a:rPr lang="en-US" altLang="zh-CN" sz="1800" dirty="0"/>
            <a:t>1. N</a:t>
          </a:r>
          <a:r>
            <a:rPr lang="en-US" sz="1800" dirty="0"/>
            <a:t>eed to read the entire slide at first, it would crash when level comes to 2.</a:t>
          </a:r>
        </a:p>
        <a:p>
          <a:r>
            <a:rPr lang="en-US" altLang="zh-CN" sz="1800" dirty="0"/>
            <a:t>2. </a:t>
          </a:r>
          <a:r>
            <a:rPr lang="en-US" sz="1800" dirty="0"/>
            <a:t>Need transfer the shape all the time to fit in the functions </a:t>
          </a:r>
          <a:r>
            <a:rPr lang="en-US" altLang="zh-CN" sz="1800" dirty="0"/>
            <a:t>in</a:t>
          </a:r>
          <a:r>
            <a:rPr lang="en-US" sz="1800" dirty="0"/>
            <a:t> </a:t>
          </a:r>
          <a:r>
            <a:rPr lang="en-US" sz="1800" dirty="0" err="1"/>
            <a:t>Tensorflow</a:t>
          </a:r>
          <a:endParaRPr lang="en-US" sz="1800" dirty="0"/>
        </a:p>
      </dgm:t>
    </dgm:pt>
    <dgm:pt modelId="{611CAA1F-977F-4489-B22F-D158249A7750}" type="parTrans" cxnId="{886C8944-DEAF-411B-B82C-B877527D7095}">
      <dgm:prSet/>
      <dgm:spPr/>
      <dgm:t>
        <a:bodyPr/>
        <a:lstStyle/>
        <a:p>
          <a:endParaRPr lang="en-US"/>
        </a:p>
      </dgm:t>
    </dgm:pt>
    <dgm:pt modelId="{E45F6880-F3D7-4D27-8E9B-81B587EEC189}" type="sibTrans" cxnId="{886C8944-DEAF-411B-B82C-B877527D7095}">
      <dgm:prSet/>
      <dgm:spPr/>
      <dgm:t>
        <a:bodyPr/>
        <a:lstStyle/>
        <a:p>
          <a:endParaRPr lang="en-US"/>
        </a:p>
      </dgm:t>
    </dgm:pt>
    <dgm:pt modelId="{96323984-A650-4B4F-BE5A-8220F73B29BD}" type="pres">
      <dgm:prSet presAssocID="{752B98DC-640E-4721-95E4-2D0FD87918AD}" presName="Name0" presStyleCnt="0">
        <dgm:presLayoutVars>
          <dgm:chMax val="7"/>
          <dgm:chPref val="7"/>
          <dgm:dir/>
        </dgm:presLayoutVars>
      </dgm:prSet>
      <dgm:spPr/>
    </dgm:pt>
    <dgm:pt modelId="{3377386B-050D-4AED-8E27-7ADBD1A4648D}" type="pres">
      <dgm:prSet presAssocID="{752B98DC-640E-4721-95E4-2D0FD87918AD}" presName="Name1" presStyleCnt="0"/>
      <dgm:spPr/>
    </dgm:pt>
    <dgm:pt modelId="{96B0FE78-79C2-4219-93E2-E22D7E4B32F2}" type="pres">
      <dgm:prSet presAssocID="{752B98DC-640E-4721-95E4-2D0FD87918AD}" presName="cycle" presStyleCnt="0"/>
      <dgm:spPr/>
    </dgm:pt>
    <dgm:pt modelId="{5B8F3486-4516-4EB4-825D-C5BBD01C4A09}" type="pres">
      <dgm:prSet presAssocID="{752B98DC-640E-4721-95E4-2D0FD87918AD}" presName="srcNode" presStyleLbl="node1" presStyleIdx="0" presStyleCnt="2"/>
      <dgm:spPr/>
    </dgm:pt>
    <dgm:pt modelId="{ECDF1336-BF03-4927-8392-81083AFF4204}" type="pres">
      <dgm:prSet presAssocID="{752B98DC-640E-4721-95E4-2D0FD87918AD}" presName="conn" presStyleLbl="parChTrans1D2" presStyleIdx="0" presStyleCnt="1" custLinFactNeighborX="-1085"/>
      <dgm:spPr/>
    </dgm:pt>
    <dgm:pt modelId="{55A13D42-512D-424D-A279-B65EEE5511AE}" type="pres">
      <dgm:prSet presAssocID="{752B98DC-640E-4721-95E4-2D0FD87918AD}" presName="extraNode" presStyleLbl="node1" presStyleIdx="0" presStyleCnt="2"/>
      <dgm:spPr/>
    </dgm:pt>
    <dgm:pt modelId="{9A7BBFF8-324F-409E-AFC6-0D3889767B9E}" type="pres">
      <dgm:prSet presAssocID="{752B98DC-640E-4721-95E4-2D0FD87918AD}" presName="dstNode" presStyleLbl="node1" presStyleIdx="0" presStyleCnt="2"/>
      <dgm:spPr/>
    </dgm:pt>
    <dgm:pt modelId="{34BA3DEF-7E7C-457C-8E56-152D4ED6E30D}" type="pres">
      <dgm:prSet presAssocID="{684044E4-5662-45CA-99E5-E6AA559E94DC}" presName="text_1" presStyleLbl="node1" presStyleIdx="0" presStyleCnt="2">
        <dgm:presLayoutVars>
          <dgm:bulletEnabled val="1"/>
        </dgm:presLayoutVars>
      </dgm:prSet>
      <dgm:spPr/>
    </dgm:pt>
    <dgm:pt modelId="{5F18C3D2-E893-4ADA-9EE5-496F0EC2ACB3}" type="pres">
      <dgm:prSet presAssocID="{684044E4-5662-45CA-99E5-E6AA559E94DC}" presName="accent_1" presStyleCnt="0"/>
      <dgm:spPr/>
    </dgm:pt>
    <dgm:pt modelId="{866D62C3-225F-4FC5-B5C2-16E091826CFD}" type="pres">
      <dgm:prSet presAssocID="{684044E4-5662-45CA-99E5-E6AA559E94DC}" presName="accentRepeatNode" presStyleLbl="solidFgAcc1" presStyleIdx="0" presStyleCnt="2"/>
      <dgm:spPr>
        <a:ln>
          <a:solidFill>
            <a:srgbClr val="203864"/>
          </a:solidFill>
        </a:ln>
      </dgm:spPr>
    </dgm:pt>
    <dgm:pt modelId="{8F5CAF56-8DD5-4588-BB86-9409E0DB8C6B}" type="pres">
      <dgm:prSet presAssocID="{F1FDD914-524C-4994-B9C7-807B08C95C7C}" presName="text_2" presStyleLbl="node1" presStyleIdx="1" presStyleCnt="2">
        <dgm:presLayoutVars>
          <dgm:bulletEnabled val="1"/>
        </dgm:presLayoutVars>
      </dgm:prSet>
      <dgm:spPr/>
    </dgm:pt>
    <dgm:pt modelId="{9869930C-2579-47D6-B9E1-6532785968E9}" type="pres">
      <dgm:prSet presAssocID="{F1FDD914-524C-4994-B9C7-807B08C95C7C}" presName="accent_2" presStyleCnt="0"/>
      <dgm:spPr/>
    </dgm:pt>
    <dgm:pt modelId="{047CF2CC-C40C-4264-9FDE-8D65D9E2FFB4}" type="pres">
      <dgm:prSet presAssocID="{F1FDD914-524C-4994-B9C7-807B08C95C7C}" presName="accentRepeatNode" presStyleLbl="solidFgAcc1" presStyleIdx="1" presStyleCnt="2"/>
      <dgm:spPr>
        <a:ln>
          <a:solidFill>
            <a:srgbClr val="203864"/>
          </a:solidFill>
        </a:ln>
      </dgm:spPr>
    </dgm:pt>
  </dgm:ptLst>
  <dgm:cxnLst>
    <dgm:cxn modelId="{FBCFBF12-2EBB-4C34-B457-B52F657937C3}" type="presOf" srcId="{F1FDD914-524C-4994-B9C7-807B08C95C7C}" destId="{8F5CAF56-8DD5-4588-BB86-9409E0DB8C6B}" srcOrd="0" destOrd="0" presId="urn:microsoft.com/office/officeart/2008/layout/VerticalCurvedList#1"/>
    <dgm:cxn modelId="{843B5E33-52FB-425E-9AD1-6C71EA3FD2B8}" srcId="{752B98DC-640E-4721-95E4-2D0FD87918AD}" destId="{684044E4-5662-45CA-99E5-E6AA559E94DC}" srcOrd="0" destOrd="0" parTransId="{AF9AE68A-29E7-41E2-9ACF-5A812213ABC8}" sibTransId="{ECCFFF3D-D7E2-4400-8AC9-B9C82A2E8FEC}"/>
    <dgm:cxn modelId="{886C8944-DEAF-411B-B82C-B877527D7095}" srcId="{752B98DC-640E-4721-95E4-2D0FD87918AD}" destId="{F1FDD914-524C-4994-B9C7-807B08C95C7C}" srcOrd="1" destOrd="0" parTransId="{611CAA1F-977F-4489-B22F-D158249A7750}" sibTransId="{E45F6880-F3D7-4D27-8E9B-81B587EEC189}"/>
    <dgm:cxn modelId="{272B5272-06E2-4B05-AA15-547EDB9DCA51}" type="presOf" srcId="{684044E4-5662-45CA-99E5-E6AA559E94DC}" destId="{34BA3DEF-7E7C-457C-8E56-152D4ED6E30D}" srcOrd="0" destOrd="0" presId="urn:microsoft.com/office/officeart/2008/layout/VerticalCurvedList#1"/>
    <dgm:cxn modelId="{08535ABB-E206-4E45-AE91-21F950752D59}" type="presOf" srcId="{ECCFFF3D-D7E2-4400-8AC9-B9C82A2E8FEC}" destId="{ECDF1336-BF03-4927-8392-81083AFF4204}" srcOrd="0" destOrd="0" presId="urn:microsoft.com/office/officeart/2008/layout/VerticalCurvedList#1"/>
    <dgm:cxn modelId="{DF1F2BE4-03BC-419A-BCA8-2A23FF1864D5}" type="presOf" srcId="{752B98DC-640E-4721-95E4-2D0FD87918AD}" destId="{96323984-A650-4B4F-BE5A-8220F73B29BD}" srcOrd="0" destOrd="0" presId="urn:microsoft.com/office/officeart/2008/layout/VerticalCurvedList#1"/>
    <dgm:cxn modelId="{94EE9F54-5BC1-46C0-9EAB-A59C39383D59}" type="presParOf" srcId="{96323984-A650-4B4F-BE5A-8220F73B29BD}" destId="{3377386B-050D-4AED-8E27-7ADBD1A4648D}" srcOrd="0" destOrd="0" presId="urn:microsoft.com/office/officeart/2008/layout/VerticalCurvedList#1"/>
    <dgm:cxn modelId="{9748CA1F-1767-4279-899D-C2C4D752A72B}" type="presParOf" srcId="{3377386B-050D-4AED-8E27-7ADBD1A4648D}" destId="{96B0FE78-79C2-4219-93E2-E22D7E4B32F2}" srcOrd="0" destOrd="0" presId="urn:microsoft.com/office/officeart/2008/layout/VerticalCurvedList#1"/>
    <dgm:cxn modelId="{1615FBCF-B686-4D77-920E-188EBC498091}" type="presParOf" srcId="{96B0FE78-79C2-4219-93E2-E22D7E4B32F2}" destId="{5B8F3486-4516-4EB4-825D-C5BBD01C4A09}" srcOrd="0" destOrd="0" presId="urn:microsoft.com/office/officeart/2008/layout/VerticalCurvedList#1"/>
    <dgm:cxn modelId="{AFB95899-B99B-4ECA-8E10-48AAC3A08196}" type="presParOf" srcId="{96B0FE78-79C2-4219-93E2-E22D7E4B32F2}" destId="{ECDF1336-BF03-4927-8392-81083AFF4204}" srcOrd="1" destOrd="0" presId="urn:microsoft.com/office/officeart/2008/layout/VerticalCurvedList#1"/>
    <dgm:cxn modelId="{CAF585CD-DD05-4DF9-9C6B-E5BC7795D547}" type="presParOf" srcId="{96B0FE78-79C2-4219-93E2-E22D7E4B32F2}" destId="{55A13D42-512D-424D-A279-B65EEE5511AE}" srcOrd="2" destOrd="0" presId="urn:microsoft.com/office/officeart/2008/layout/VerticalCurvedList#1"/>
    <dgm:cxn modelId="{85FC0EC4-5972-4D26-A041-F614CB388378}" type="presParOf" srcId="{96B0FE78-79C2-4219-93E2-E22D7E4B32F2}" destId="{9A7BBFF8-324F-409E-AFC6-0D3889767B9E}" srcOrd="3" destOrd="0" presId="urn:microsoft.com/office/officeart/2008/layout/VerticalCurvedList#1"/>
    <dgm:cxn modelId="{9DF11B05-F177-44AB-8051-F0BB43444D70}" type="presParOf" srcId="{3377386B-050D-4AED-8E27-7ADBD1A4648D}" destId="{34BA3DEF-7E7C-457C-8E56-152D4ED6E30D}" srcOrd="1" destOrd="0" presId="urn:microsoft.com/office/officeart/2008/layout/VerticalCurvedList#1"/>
    <dgm:cxn modelId="{F3F978B1-93B8-41FF-8A0B-2274DCEA7CC7}" type="presParOf" srcId="{3377386B-050D-4AED-8E27-7ADBD1A4648D}" destId="{5F18C3D2-E893-4ADA-9EE5-496F0EC2ACB3}" srcOrd="2" destOrd="0" presId="urn:microsoft.com/office/officeart/2008/layout/VerticalCurvedList#1"/>
    <dgm:cxn modelId="{30665B98-6A02-4FCB-9070-63E7B46713EF}" type="presParOf" srcId="{5F18C3D2-E893-4ADA-9EE5-496F0EC2ACB3}" destId="{866D62C3-225F-4FC5-B5C2-16E091826CFD}" srcOrd="0" destOrd="0" presId="urn:microsoft.com/office/officeart/2008/layout/VerticalCurvedList#1"/>
    <dgm:cxn modelId="{89F9F493-CA35-4B21-972A-FF045E96BF92}" type="presParOf" srcId="{3377386B-050D-4AED-8E27-7ADBD1A4648D}" destId="{8F5CAF56-8DD5-4588-BB86-9409E0DB8C6B}" srcOrd="3" destOrd="0" presId="urn:microsoft.com/office/officeart/2008/layout/VerticalCurvedList#1"/>
    <dgm:cxn modelId="{3D6B2CDA-3697-4E31-8B70-9F217B6AE3B4}" type="presParOf" srcId="{3377386B-050D-4AED-8E27-7ADBD1A4648D}" destId="{9869930C-2579-47D6-B9E1-6532785968E9}" srcOrd="4" destOrd="0" presId="urn:microsoft.com/office/officeart/2008/layout/VerticalCurvedList#1"/>
    <dgm:cxn modelId="{3E387934-91EB-4FBA-8E49-66E6F5D8EDC6}" type="presParOf" srcId="{9869930C-2579-47D6-B9E1-6532785968E9}" destId="{047CF2CC-C40C-4264-9FDE-8D65D9E2FFB4}" srcOrd="0" destOrd="0" presId="urn:microsoft.com/office/officeart/2008/layout/VerticalCurved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2B98DC-640E-4721-95E4-2D0FD87918AD}" type="doc">
      <dgm:prSet loTypeId="urn:microsoft.com/office/officeart/2008/layout/VerticalCurvedList#2" loCatId="list" qsTypeId="urn:microsoft.com/office/officeart/2005/8/quickstyle/simple1#3" qsCatId="simple" csTypeId="urn:microsoft.com/office/officeart/2005/8/colors/accent1_2#2" csCatId="accent1" phldr="1"/>
      <dgm:spPr/>
    </dgm:pt>
    <dgm:pt modelId="{684044E4-5662-45CA-99E5-E6AA559E94DC}">
      <dgm:prSet phldrT="[Text]" custT="1"/>
      <dgm:spPr>
        <a:solidFill>
          <a:srgbClr val="203864"/>
        </a:solidFill>
      </dgm:spPr>
      <dgm:t>
        <a:bodyPr/>
        <a:lstStyle/>
        <a:p>
          <a:r>
            <a:rPr lang="en-US" altLang="zh-CN" sz="1800" dirty="0"/>
            <a:t>1. Don’t need to read the entire slide into RAM, save space</a:t>
          </a:r>
        </a:p>
        <a:p>
          <a:r>
            <a:rPr lang="en-US" altLang="zh-CN" sz="1800" dirty="0"/>
            <a:t>2. It can easily </a:t>
          </a:r>
          <a:r>
            <a:rPr lang="en-US" altLang="zh-CN" sz="1800" dirty="0" err="1"/>
            <a:t>downsample</a:t>
          </a:r>
          <a:r>
            <a:rPr lang="en-US" altLang="zh-CN" sz="1800" dirty="0"/>
            <a:t> on negative examples</a:t>
          </a:r>
          <a:endParaRPr lang="en-US" sz="1800" dirty="0"/>
        </a:p>
      </dgm:t>
    </dgm:pt>
    <dgm:pt modelId="{AF9AE68A-29E7-41E2-9ACF-5A812213ABC8}" type="parTrans" cxnId="{843B5E33-52FB-425E-9AD1-6C71EA3FD2B8}">
      <dgm:prSet/>
      <dgm:spPr/>
      <dgm:t>
        <a:bodyPr/>
        <a:lstStyle/>
        <a:p>
          <a:endParaRPr lang="en-US"/>
        </a:p>
      </dgm:t>
    </dgm:pt>
    <dgm:pt modelId="{ECCFFF3D-D7E2-4400-8AC9-B9C82A2E8FEC}" type="sibTrans" cxnId="{843B5E33-52FB-425E-9AD1-6C71EA3FD2B8}">
      <dgm:prSet/>
      <dgm:spPr>
        <a:ln>
          <a:solidFill>
            <a:srgbClr val="203864"/>
          </a:solidFill>
        </a:ln>
      </dgm:spPr>
      <dgm:t>
        <a:bodyPr/>
        <a:lstStyle/>
        <a:p>
          <a:endParaRPr lang="en-US"/>
        </a:p>
      </dgm:t>
    </dgm:pt>
    <dgm:pt modelId="{F1FDD914-524C-4994-B9C7-807B08C95C7C}">
      <dgm:prSet phldrT="[Text]" custT="1"/>
      <dgm:spPr>
        <a:solidFill>
          <a:srgbClr val="203864"/>
        </a:solidFill>
        <a:ln>
          <a:solidFill>
            <a:srgbClr val="203864"/>
          </a:solidFill>
        </a:ln>
      </dgm:spPr>
      <dgm:t>
        <a:bodyPr/>
        <a:lstStyle/>
        <a:p>
          <a:r>
            <a:rPr lang="en-US" sz="1800" dirty="0"/>
            <a:t>Much</a:t>
          </a:r>
          <a:r>
            <a:rPr lang="en-US" sz="1800" baseline="0" dirty="0"/>
            <a:t> slow</a:t>
          </a:r>
          <a:endParaRPr lang="en-US" sz="1800" dirty="0"/>
        </a:p>
      </dgm:t>
    </dgm:pt>
    <dgm:pt modelId="{611CAA1F-977F-4489-B22F-D158249A7750}" type="parTrans" cxnId="{886C8944-DEAF-411B-B82C-B877527D7095}">
      <dgm:prSet/>
      <dgm:spPr/>
      <dgm:t>
        <a:bodyPr/>
        <a:lstStyle/>
        <a:p>
          <a:endParaRPr lang="en-US"/>
        </a:p>
      </dgm:t>
    </dgm:pt>
    <dgm:pt modelId="{E45F6880-F3D7-4D27-8E9B-81B587EEC189}" type="sibTrans" cxnId="{886C8944-DEAF-411B-B82C-B877527D7095}">
      <dgm:prSet/>
      <dgm:spPr/>
      <dgm:t>
        <a:bodyPr/>
        <a:lstStyle/>
        <a:p>
          <a:endParaRPr lang="en-US"/>
        </a:p>
      </dgm:t>
    </dgm:pt>
    <dgm:pt modelId="{96323984-A650-4B4F-BE5A-8220F73B29BD}" type="pres">
      <dgm:prSet presAssocID="{752B98DC-640E-4721-95E4-2D0FD87918AD}" presName="Name0" presStyleCnt="0">
        <dgm:presLayoutVars>
          <dgm:chMax val="7"/>
          <dgm:chPref val="7"/>
          <dgm:dir/>
        </dgm:presLayoutVars>
      </dgm:prSet>
      <dgm:spPr/>
    </dgm:pt>
    <dgm:pt modelId="{3377386B-050D-4AED-8E27-7ADBD1A4648D}" type="pres">
      <dgm:prSet presAssocID="{752B98DC-640E-4721-95E4-2D0FD87918AD}" presName="Name1" presStyleCnt="0"/>
      <dgm:spPr/>
    </dgm:pt>
    <dgm:pt modelId="{96B0FE78-79C2-4219-93E2-E22D7E4B32F2}" type="pres">
      <dgm:prSet presAssocID="{752B98DC-640E-4721-95E4-2D0FD87918AD}" presName="cycle" presStyleCnt="0"/>
      <dgm:spPr/>
    </dgm:pt>
    <dgm:pt modelId="{5B8F3486-4516-4EB4-825D-C5BBD01C4A09}" type="pres">
      <dgm:prSet presAssocID="{752B98DC-640E-4721-95E4-2D0FD87918AD}" presName="srcNode" presStyleLbl="node1" presStyleIdx="0" presStyleCnt="2"/>
      <dgm:spPr/>
    </dgm:pt>
    <dgm:pt modelId="{ECDF1336-BF03-4927-8392-81083AFF4204}" type="pres">
      <dgm:prSet presAssocID="{752B98DC-640E-4721-95E4-2D0FD87918AD}" presName="conn" presStyleLbl="parChTrans1D2" presStyleIdx="0" presStyleCnt="1" custLinFactNeighborX="-1085"/>
      <dgm:spPr/>
    </dgm:pt>
    <dgm:pt modelId="{55A13D42-512D-424D-A279-B65EEE5511AE}" type="pres">
      <dgm:prSet presAssocID="{752B98DC-640E-4721-95E4-2D0FD87918AD}" presName="extraNode" presStyleLbl="node1" presStyleIdx="0" presStyleCnt="2"/>
      <dgm:spPr/>
    </dgm:pt>
    <dgm:pt modelId="{9A7BBFF8-324F-409E-AFC6-0D3889767B9E}" type="pres">
      <dgm:prSet presAssocID="{752B98DC-640E-4721-95E4-2D0FD87918AD}" presName="dstNode" presStyleLbl="node1" presStyleIdx="0" presStyleCnt="2"/>
      <dgm:spPr/>
    </dgm:pt>
    <dgm:pt modelId="{34BA3DEF-7E7C-457C-8E56-152D4ED6E30D}" type="pres">
      <dgm:prSet presAssocID="{684044E4-5662-45CA-99E5-E6AA559E94DC}" presName="text_1" presStyleLbl="node1" presStyleIdx="0" presStyleCnt="2">
        <dgm:presLayoutVars>
          <dgm:bulletEnabled val="1"/>
        </dgm:presLayoutVars>
      </dgm:prSet>
      <dgm:spPr/>
    </dgm:pt>
    <dgm:pt modelId="{5F18C3D2-E893-4ADA-9EE5-496F0EC2ACB3}" type="pres">
      <dgm:prSet presAssocID="{684044E4-5662-45CA-99E5-E6AA559E94DC}" presName="accent_1" presStyleCnt="0"/>
      <dgm:spPr/>
    </dgm:pt>
    <dgm:pt modelId="{866D62C3-225F-4FC5-B5C2-16E091826CFD}" type="pres">
      <dgm:prSet presAssocID="{684044E4-5662-45CA-99E5-E6AA559E94DC}" presName="accentRepeatNode" presStyleLbl="solidFgAcc1" presStyleIdx="0" presStyleCnt="2"/>
      <dgm:spPr>
        <a:ln>
          <a:solidFill>
            <a:srgbClr val="203864"/>
          </a:solidFill>
        </a:ln>
      </dgm:spPr>
    </dgm:pt>
    <dgm:pt modelId="{8F5CAF56-8DD5-4588-BB86-9409E0DB8C6B}" type="pres">
      <dgm:prSet presAssocID="{F1FDD914-524C-4994-B9C7-807B08C95C7C}" presName="text_2" presStyleLbl="node1" presStyleIdx="1" presStyleCnt="2">
        <dgm:presLayoutVars>
          <dgm:bulletEnabled val="1"/>
        </dgm:presLayoutVars>
      </dgm:prSet>
      <dgm:spPr/>
    </dgm:pt>
    <dgm:pt modelId="{9869930C-2579-47D6-B9E1-6532785968E9}" type="pres">
      <dgm:prSet presAssocID="{F1FDD914-524C-4994-B9C7-807B08C95C7C}" presName="accent_2" presStyleCnt="0"/>
      <dgm:spPr/>
    </dgm:pt>
    <dgm:pt modelId="{047CF2CC-C40C-4264-9FDE-8D65D9E2FFB4}" type="pres">
      <dgm:prSet presAssocID="{F1FDD914-524C-4994-B9C7-807B08C95C7C}" presName="accentRepeatNode" presStyleLbl="solidFgAcc1" presStyleIdx="1" presStyleCnt="2"/>
      <dgm:spPr>
        <a:ln>
          <a:solidFill>
            <a:srgbClr val="203864"/>
          </a:solidFill>
        </a:ln>
      </dgm:spPr>
    </dgm:pt>
  </dgm:ptLst>
  <dgm:cxnLst>
    <dgm:cxn modelId="{FBCFBF12-2EBB-4C34-B457-B52F657937C3}" type="presOf" srcId="{F1FDD914-524C-4994-B9C7-807B08C95C7C}" destId="{8F5CAF56-8DD5-4588-BB86-9409E0DB8C6B}" srcOrd="0" destOrd="0" presId="urn:microsoft.com/office/officeart/2008/layout/VerticalCurvedList#2"/>
    <dgm:cxn modelId="{843B5E33-52FB-425E-9AD1-6C71EA3FD2B8}" srcId="{752B98DC-640E-4721-95E4-2D0FD87918AD}" destId="{684044E4-5662-45CA-99E5-E6AA559E94DC}" srcOrd="0" destOrd="0" parTransId="{AF9AE68A-29E7-41E2-9ACF-5A812213ABC8}" sibTransId="{ECCFFF3D-D7E2-4400-8AC9-B9C82A2E8FEC}"/>
    <dgm:cxn modelId="{886C8944-DEAF-411B-B82C-B877527D7095}" srcId="{752B98DC-640E-4721-95E4-2D0FD87918AD}" destId="{F1FDD914-524C-4994-B9C7-807B08C95C7C}" srcOrd="1" destOrd="0" parTransId="{611CAA1F-977F-4489-B22F-D158249A7750}" sibTransId="{E45F6880-F3D7-4D27-8E9B-81B587EEC189}"/>
    <dgm:cxn modelId="{272B5272-06E2-4B05-AA15-547EDB9DCA51}" type="presOf" srcId="{684044E4-5662-45CA-99E5-E6AA559E94DC}" destId="{34BA3DEF-7E7C-457C-8E56-152D4ED6E30D}" srcOrd="0" destOrd="0" presId="urn:microsoft.com/office/officeart/2008/layout/VerticalCurvedList#2"/>
    <dgm:cxn modelId="{08535ABB-E206-4E45-AE91-21F950752D59}" type="presOf" srcId="{ECCFFF3D-D7E2-4400-8AC9-B9C82A2E8FEC}" destId="{ECDF1336-BF03-4927-8392-81083AFF4204}" srcOrd="0" destOrd="0" presId="urn:microsoft.com/office/officeart/2008/layout/VerticalCurvedList#2"/>
    <dgm:cxn modelId="{DF1F2BE4-03BC-419A-BCA8-2A23FF1864D5}" type="presOf" srcId="{752B98DC-640E-4721-95E4-2D0FD87918AD}" destId="{96323984-A650-4B4F-BE5A-8220F73B29BD}" srcOrd="0" destOrd="0" presId="urn:microsoft.com/office/officeart/2008/layout/VerticalCurvedList#2"/>
    <dgm:cxn modelId="{94EE9F54-5BC1-46C0-9EAB-A59C39383D59}" type="presParOf" srcId="{96323984-A650-4B4F-BE5A-8220F73B29BD}" destId="{3377386B-050D-4AED-8E27-7ADBD1A4648D}" srcOrd="0" destOrd="0" presId="urn:microsoft.com/office/officeart/2008/layout/VerticalCurvedList#2"/>
    <dgm:cxn modelId="{9748CA1F-1767-4279-899D-C2C4D752A72B}" type="presParOf" srcId="{3377386B-050D-4AED-8E27-7ADBD1A4648D}" destId="{96B0FE78-79C2-4219-93E2-E22D7E4B32F2}" srcOrd="0" destOrd="0" presId="urn:microsoft.com/office/officeart/2008/layout/VerticalCurvedList#2"/>
    <dgm:cxn modelId="{1615FBCF-B686-4D77-920E-188EBC498091}" type="presParOf" srcId="{96B0FE78-79C2-4219-93E2-E22D7E4B32F2}" destId="{5B8F3486-4516-4EB4-825D-C5BBD01C4A09}" srcOrd="0" destOrd="0" presId="urn:microsoft.com/office/officeart/2008/layout/VerticalCurvedList#2"/>
    <dgm:cxn modelId="{AFB95899-B99B-4ECA-8E10-48AAC3A08196}" type="presParOf" srcId="{96B0FE78-79C2-4219-93E2-E22D7E4B32F2}" destId="{ECDF1336-BF03-4927-8392-81083AFF4204}" srcOrd="1" destOrd="0" presId="urn:microsoft.com/office/officeart/2008/layout/VerticalCurvedList#2"/>
    <dgm:cxn modelId="{CAF585CD-DD05-4DF9-9C6B-E5BC7795D547}" type="presParOf" srcId="{96B0FE78-79C2-4219-93E2-E22D7E4B32F2}" destId="{55A13D42-512D-424D-A279-B65EEE5511AE}" srcOrd="2" destOrd="0" presId="urn:microsoft.com/office/officeart/2008/layout/VerticalCurvedList#2"/>
    <dgm:cxn modelId="{85FC0EC4-5972-4D26-A041-F614CB388378}" type="presParOf" srcId="{96B0FE78-79C2-4219-93E2-E22D7E4B32F2}" destId="{9A7BBFF8-324F-409E-AFC6-0D3889767B9E}" srcOrd="3" destOrd="0" presId="urn:microsoft.com/office/officeart/2008/layout/VerticalCurvedList#2"/>
    <dgm:cxn modelId="{9DF11B05-F177-44AB-8051-F0BB43444D70}" type="presParOf" srcId="{3377386B-050D-4AED-8E27-7ADBD1A4648D}" destId="{34BA3DEF-7E7C-457C-8E56-152D4ED6E30D}" srcOrd="1" destOrd="0" presId="urn:microsoft.com/office/officeart/2008/layout/VerticalCurvedList#2"/>
    <dgm:cxn modelId="{F3F978B1-93B8-41FF-8A0B-2274DCEA7CC7}" type="presParOf" srcId="{3377386B-050D-4AED-8E27-7ADBD1A4648D}" destId="{5F18C3D2-E893-4ADA-9EE5-496F0EC2ACB3}" srcOrd="2" destOrd="0" presId="urn:microsoft.com/office/officeart/2008/layout/VerticalCurvedList#2"/>
    <dgm:cxn modelId="{30665B98-6A02-4FCB-9070-63E7B46713EF}" type="presParOf" srcId="{5F18C3D2-E893-4ADA-9EE5-496F0EC2ACB3}" destId="{866D62C3-225F-4FC5-B5C2-16E091826CFD}" srcOrd="0" destOrd="0" presId="urn:microsoft.com/office/officeart/2008/layout/VerticalCurvedList#2"/>
    <dgm:cxn modelId="{89F9F493-CA35-4B21-972A-FF045E96BF92}" type="presParOf" srcId="{3377386B-050D-4AED-8E27-7ADBD1A4648D}" destId="{8F5CAF56-8DD5-4588-BB86-9409E0DB8C6B}" srcOrd="3" destOrd="0" presId="urn:microsoft.com/office/officeart/2008/layout/VerticalCurvedList#2"/>
    <dgm:cxn modelId="{3D6B2CDA-3697-4E31-8B70-9F217B6AE3B4}" type="presParOf" srcId="{3377386B-050D-4AED-8E27-7ADBD1A4648D}" destId="{9869930C-2579-47D6-B9E1-6532785968E9}" srcOrd="4" destOrd="0" presId="urn:microsoft.com/office/officeart/2008/layout/VerticalCurvedList#2"/>
    <dgm:cxn modelId="{3E387934-91EB-4FBA-8E49-66E6F5D8EDC6}" type="presParOf" srcId="{9869930C-2579-47D6-B9E1-6532785968E9}" destId="{047CF2CC-C40C-4264-9FDE-8D65D9E2FFB4}" srcOrd="0" destOrd="0" presId="urn:microsoft.com/office/officeart/2008/layout/VerticalCurved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537774-21CE-4339-BEED-8B6D32E2937A}" type="doc">
      <dgm:prSet loTypeId="urn:microsoft.com/office/officeart/2005/8/layout/vList5" loCatId="list" qsTypeId="urn:microsoft.com/office/officeart/2005/8/quickstyle/simple1#4" qsCatId="simple" csTypeId="urn:microsoft.com/office/officeart/2005/8/colors/accent1_2#3" csCatId="accent1" phldr="1"/>
      <dgm:spPr/>
      <dgm:t>
        <a:bodyPr/>
        <a:lstStyle/>
        <a:p>
          <a:endParaRPr lang="en-US"/>
        </a:p>
      </dgm:t>
    </dgm:pt>
    <dgm:pt modelId="{A59FE76E-DE35-4F84-A784-754A68E6DAF7}">
      <dgm:prSet phldrT="[Text]" custT="1"/>
      <dgm:spPr>
        <a:solidFill>
          <a:schemeClr val="accent1">
            <a:lumMod val="50000"/>
          </a:schemeClr>
        </a:solidFill>
        <a:ln>
          <a:solidFill>
            <a:srgbClr val="203864"/>
          </a:solidFill>
        </a:ln>
      </dgm:spPr>
      <dgm:t>
        <a:bodyPr/>
        <a:lstStyle/>
        <a:p>
          <a:r>
            <a:rPr lang="en-US" sz="2000" dirty="0"/>
            <a:t>From scratch: TNR -&gt; 1</a:t>
          </a:r>
        </a:p>
        <a:p>
          <a:r>
            <a:rPr lang="en-US" sz="2000" dirty="0" err="1"/>
            <a:t>Tensorflow</a:t>
          </a:r>
          <a:r>
            <a:rPr lang="en-US" sz="2000" dirty="0"/>
            <a:t>: TPR -&gt; 1</a:t>
          </a:r>
        </a:p>
      </dgm:t>
    </dgm:pt>
    <dgm:pt modelId="{BDEF2083-435C-464C-8268-9813D8588D80}" type="parTrans" cxnId="{2F2438C5-305B-4B2A-92E7-DF2E6A4D1B59}">
      <dgm:prSet/>
      <dgm:spPr/>
      <dgm:t>
        <a:bodyPr/>
        <a:lstStyle/>
        <a:p>
          <a:endParaRPr lang="en-US"/>
        </a:p>
      </dgm:t>
    </dgm:pt>
    <dgm:pt modelId="{FE4BD562-D54A-475C-BBD3-7F3342F969E8}" type="sibTrans" cxnId="{2F2438C5-305B-4B2A-92E7-DF2E6A4D1B59}">
      <dgm:prSet/>
      <dgm:spPr/>
      <dgm:t>
        <a:bodyPr/>
        <a:lstStyle/>
        <a:p>
          <a:endParaRPr lang="en-US"/>
        </a:p>
      </dgm:t>
    </dgm:pt>
    <dgm:pt modelId="{645F208B-8C65-40DC-BA9B-C88BA0EC4D25}">
      <dgm:prSet phldrT="[Text]"/>
      <dgm:spPr/>
      <dgm:t>
        <a:bodyPr/>
        <a:lstStyle/>
        <a:p>
          <a:r>
            <a:rPr lang="en-US" dirty="0"/>
            <a:t>From scratch: Deleting patches that are all black </a:t>
          </a:r>
        </a:p>
      </dgm:t>
    </dgm:pt>
    <dgm:pt modelId="{9AB9B626-F780-4121-8293-C324828304A9}" type="parTrans" cxnId="{DF0B61E3-881F-4F18-B80C-42C5E6A2B5A5}">
      <dgm:prSet/>
      <dgm:spPr/>
      <dgm:t>
        <a:bodyPr/>
        <a:lstStyle/>
        <a:p>
          <a:endParaRPr lang="en-US"/>
        </a:p>
      </dgm:t>
    </dgm:pt>
    <dgm:pt modelId="{85A8E9C5-1248-4D97-81DA-56916320DFE9}" type="sibTrans" cxnId="{DF0B61E3-881F-4F18-B80C-42C5E6A2B5A5}">
      <dgm:prSet/>
      <dgm:spPr/>
      <dgm:t>
        <a:bodyPr/>
        <a:lstStyle/>
        <a:p>
          <a:endParaRPr lang="en-US"/>
        </a:p>
      </dgm:t>
    </dgm:pt>
    <dgm:pt modelId="{F7CDD5CF-7521-4A8C-A198-86F53D067360}">
      <dgm:prSet phldrT="[Text]" custT="1"/>
      <dgm:spPr>
        <a:solidFill>
          <a:srgbClr val="203864"/>
        </a:solidFill>
        <a:ln>
          <a:solidFill>
            <a:srgbClr val="203864"/>
          </a:solidFill>
        </a:ln>
      </dgm:spPr>
      <dgm:t>
        <a:bodyPr/>
        <a:lstStyle/>
        <a:p>
          <a:r>
            <a:rPr lang="en-US" sz="2000" dirty="0"/>
            <a:t>From scratch &gt; </a:t>
          </a:r>
          <a:r>
            <a:rPr lang="en-US" sz="2000" dirty="0" err="1"/>
            <a:t>Tensorflow</a:t>
          </a:r>
          <a:endParaRPr lang="en-US" sz="2000" dirty="0"/>
        </a:p>
      </dgm:t>
    </dgm:pt>
    <dgm:pt modelId="{9F58AFD4-7780-4393-9A29-8F6CCF0B75B2}" type="parTrans" cxnId="{512F7197-7C49-47CB-A9E1-B64ED5AECCD2}">
      <dgm:prSet/>
      <dgm:spPr/>
      <dgm:t>
        <a:bodyPr/>
        <a:lstStyle/>
        <a:p>
          <a:endParaRPr lang="en-US"/>
        </a:p>
      </dgm:t>
    </dgm:pt>
    <dgm:pt modelId="{6446DD59-E97B-48E2-BE1A-23CA1264AF0A}" type="sibTrans" cxnId="{512F7197-7C49-47CB-A9E1-B64ED5AECCD2}">
      <dgm:prSet/>
      <dgm:spPr/>
      <dgm:t>
        <a:bodyPr/>
        <a:lstStyle/>
        <a:p>
          <a:endParaRPr lang="en-US"/>
        </a:p>
      </dgm:t>
    </dgm:pt>
    <dgm:pt modelId="{98C6D68B-46F3-460C-B789-D4C9F2F2590F}">
      <dgm:prSet phldrT="[Text]"/>
      <dgm:spPr/>
      <dgm:t>
        <a:bodyPr/>
        <a:lstStyle/>
        <a:p>
          <a:r>
            <a:rPr lang="en-US" dirty="0"/>
            <a:t>AUC</a:t>
          </a:r>
        </a:p>
      </dgm:t>
    </dgm:pt>
    <dgm:pt modelId="{6998D414-DCE2-4BEC-8BF1-876F7773F4C1}" type="parTrans" cxnId="{36F2B2D2-D06E-4E72-8DC5-203769CA6294}">
      <dgm:prSet/>
      <dgm:spPr/>
      <dgm:t>
        <a:bodyPr/>
        <a:lstStyle/>
        <a:p>
          <a:endParaRPr lang="en-US"/>
        </a:p>
      </dgm:t>
    </dgm:pt>
    <dgm:pt modelId="{3032C222-B188-4FBB-934B-E3461044E6CB}" type="sibTrans" cxnId="{36F2B2D2-D06E-4E72-8DC5-203769CA6294}">
      <dgm:prSet/>
      <dgm:spPr/>
      <dgm:t>
        <a:bodyPr/>
        <a:lstStyle/>
        <a:p>
          <a:endParaRPr lang="en-US"/>
        </a:p>
      </dgm:t>
    </dgm:pt>
    <dgm:pt modelId="{071AB75C-72BB-484D-A031-F5E2D49335E0}">
      <dgm:prSet phldrT="[Text]"/>
      <dgm:spPr/>
      <dgm:t>
        <a:bodyPr/>
        <a:lstStyle/>
        <a:p>
          <a:r>
            <a:rPr lang="en-US" dirty="0"/>
            <a:t>Deal with more smaller patches in one slide</a:t>
          </a:r>
        </a:p>
      </dgm:t>
    </dgm:pt>
    <dgm:pt modelId="{60708736-A88E-4606-AE84-19E220ECD743}" type="parTrans" cxnId="{1DED1179-710E-4B8E-B201-429E86AA1D15}">
      <dgm:prSet/>
      <dgm:spPr/>
      <dgm:t>
        <a:bodyPr/>
        <a:lstStyle/>
        <a:p>
          <a:endParaRPr lang="en-US"/>
        </a:p>
      </dgm:t>
    </dgm:pt>
    <dgm:pt modelId="{59CD712C-7108-494F-B046-E54E872D1A26}" type="sibTrans" cxnId="{1DED1179-710E-4B8E-B201-429E86AA1D15}">
      <dgm:prSet/>
      <dgm:spPr/>
      <dgm:t>
        <a:bodyPr/>
        <a:lstStyle/>
        <a:p>
          <a:endParaRPr lang="en-US"/>
        </a:p>
      </dgm:t>
    </dgm:pt>
    <dgm:pt modelId="{3BD98B93-5E25-4F3B-8E24-AC305EB52D89}">
      <dgm:prSet/>
      <dgm:spPr/>
      <dgm:t>
        <a:bodyPr/>
        <a:lstStyle/>
        <a:p>
          <a:r>
            <a:rPr lang="en-US" dirty="0" err="1"/>
            <a:t>Tensorflow</a:t>
          </a:r>
          <a:r>
            <a:rPr lang="en-US" dirty="0"/>
            <a:t>: No data cleaning -&gt; much more imbalance</a:t>
          </a:r>
        </a:p>
      </dgm:t>
    </dgm:pt>
    <dgm:pt modelId="{88B62691-57FF-4A44-8391-794F63A90FD1}" type="parTrans" cxnId="{05B2D408-84B8-40AB-B46D-59F2BC15EC8B}">
      <dgm:prSet/>
      <dgm:spPr/>
      <dgm:t>
        <a:bodyPr/>
        <a:lstStyle/>
        <a:p>
          <a:endParaRPr lang="en-US"/>
        </a:p>
      </dgm:t>
    </dgm:pt>
    <dgm:pt modelId="{4AEC0CC4-8D53-4340-9FDD-83718D0F1137}" type="sibTrans" cxnId="{05B2D408-84B8-40AB-B46D-59F2BC15EC8B}">
      <dgm:prSet/>
      <dgm:spPr/>
      <dgm:t>
        <a:bodyPr/>
        <a:lstStyle/>
        <a:p>
          <a:endParaRPr lang="en-US"/>
        </a:p>
      </dgm:t>
    </dgm:pt>
    <dgm:pt modelId="{B3BCAC2B-B749-40BF-8A08-644173724729}" type="pres">
      <dgm:prSet presAssocID="{3A537774-21CE-4339-BEED-8B6D32E2937A}" presName="Name0" presStyleCnt="0">
        <dgm:presLayoutVars>
          <dgm:dir/>
          <dgm:animLvl val="lvl"/>
          <dgm:resizeHandles val="exact"/>
        </dgm:presLayoutVars>
      </dgm:prSet>
      <dgm:spPr/>
    </dgm:pt>
    <dgm:pt modelId="{3D06EFAB-16C6-4233-9564-CEE0136D8913}" type="pres">
      <dgm:prSet presAssocID="{A59FE76E-DE35-4F84-A784-754A68E6DAF7}" presName="linNode" presStyleCnt="0"/>
      <dgm:spPr/>
    </dgm:pt>
    <dgm:pt modelId="{206DD524-42BE-4071-9DBC-420ADCE7BB2C}" type="pres">
      <dgm:prSet presAssocID="{A59FE76E-DE35-4F84-A784-754A68E6DAF7}" presName="parentText" presStyleLbl="node1" presStyleIdx="0" presStyleCnt="2">
        <dgm:presLayoutVars>
          <dgm:chMax val="1"/>
          <dgm:bulletEnabled val="1"/>
        </dgm:presLayoutVars>
      </dgm:prSet>
      <dgm:spPr/>
    </dgm:pt>
    <dgm:pt modelId="{F176ED6E-97EB-4EA0-A4AA-B68330E12767}" type="pres">
      <dgm:prSet presAssocID="{A59FE76E-DE35-4F84-A784-754A68E6DAF7}" presName="descendantText" presStyleLbl="alignAccFollowNode1" presStyleIdx="0" presStyleCnt="2">
        <dgm:presLayoutVars>
          <dgm:bulletEnabled val="1"/>
        </dgm:presLayoutVars>
      </dgm:prSet>
      <dgm:spPr/>
    </dgm:pt>
    <dgm:pt modelId="{99F96CE1-11BA-4E4F-9002-C15E125ED629}" type="pres">
      <dgm:prSet presAssocID="{FE4BD562-D54A-475C-BBD3-7F3342F969E8}" presName="sp" presStyleCnt="0"/>
      <dgm:spPr/>
    </dgm:pt>
    <dgm:pt modelId="{493BA895-E094-426F-936B-B92BB4B15AF4}" type="pres">
      <dgm:prSet presAssocID="{F7CDD5CF-7521-4A8C-A198-86F53D067360}" presName="linNode" presStyleCnt="0"/>
      <dgm:spPr/>
    </dgm:pt>
    <dgm:pt modelId="{B7F1AD1B-9C30-4C71-86A2-004E3829C8E3}" type="pres">
      <dgm:prSet presAssocID="{F7CDD5CF-7521-4A8C-A198-86F53D067360}" presName="parentText" presStyleLbl="node1" presStyleIdx="1" presStyleCnt="2">
        <dgm:presLayoutVars>
          <dgm:chMax val="1"/>
          <dgm:bulletEnabled val="1"/>
        </dgm:presLayoutVars>
      </dgm:prSet>
      <dgm:spPr/>
    </dgm:pt>
    <dgm:pt modelId="{ED90CBF0-FB0A-4DC8-A4A5-CDC1780D7A8A}" type="pres">
      <dgm:prSet presAssocID="{F7CDD5CF-7521-4A8C-A198-86F53D067360}" presName="descendantText" presStyleLbl="alignAccFollowNode1" presStyleIdx="1" presStyleCnt="2">
        <dgm:presLayoutVars>
          <dgm:bulletEnabled val="1"/>
        </dgm:presLayoutVars>
      </dgm:prSet>
      <dgm:spPr/>
    </dgm:pt>
  </dgm:ptLst>
  <dgm:cxnLst>
    <dgm:cxn modelId="{05B2D408-84B8-40AB-B46D-59F2BC15EC8B}" srcId="{A59FE76E-DE35-4F84-A784-754A68E6DAF7}" destId="{3BD98B93-5E25-4F3B-8E24-AC305EB52D89}" srcOrd="1" destOrd="0" parTransId="{88B62691-57FF-4A44-8391-794F63A90FD1}" sibTransId="{4AEC0CC4-8D53-4340-9FDD-83718D0F1137}"/>
    <dgm:cxn modelId="{097A0B5F-B5B9-4258-B09B-41C3702965AC}" type="presOf" srcId="{071AB75C-72BB-484D-A031-F5E2D49335E0}" destId="{ED90CBF0-FB0A-4DC8-A4A5-CDC1780D7A8A}" srcOrd="0" destOrd="1" presId="urn:microsoft.com/office/officeart/2005/8/layout/vList5"/>
    <dgm:cxn modelId="{CB9BE04F-3D0A-46C4-92D8-6382064397CD}" type="presOf" srcId="{A59FE76E-DE35-4F84-A784-754A68E6DAF7}" destId="{206DD524-42BE-4071-9DBC-420ADCE7BB2C}" srcOrd="0" destOrd="0" presId="urn:microsoft.com/office/officeart/2005/8/layout/vList5"/>
    <dgm:cxn modelId="{95F37F51-31B9-46EA-9F2D-4C72A125A979}" type="presOf" srcId="{F7CDD5CF-7521-4A8C-A198-86F53D067360}" destId="{B7F1AD1B-9C30-4C71-86A2-004E3829C8E3}" srcOrd="0" destOrd="0" presId="urn:microsoft.com/office/officeart/2005/8/layout/vList5"/>
    <dgm:cxn modelId="{1DED1179-710E-4B8E-B201-429E86AA1D15}" srcId="{F7CDD5CF-7521-4A8C-A198-86F53D067360}" destId="{071AB75C-72BB-484D-A031-F5E2D49335E0}" srcOrd="1" destOrd="0" parTransId="{60708736-A88E-4606-AE84-19E220ECD743}" sibTransId="{59CD712C-7108-494F-B046-E54E872D1A26}"/>
    <dgm:cxn modelId="{16797891-095B-45E9-B351-DCD17BFCDF8A}" type="presOf" srcId="{3BD98B93-5E25-4F3B-8E24-AC305EB52D89}" destId="{F176ED6E-97EB-4EA0-A4AA-B68330E12767}" srcOrd="0" destOrd="1" presId="urn:microsoft.com/office/officeart/2005/8/layout/vList5"/>
    <dgm:cxn modelId="{512F7197-7C49-47CB-A9E1-B64ED5AECCD2}" srcId="{3A537774-21CE-4339-BEED-8B6D32E2937A}" destId="{F7CDD5CF-7521-4A8C-A198-86F53D067360}" srcOrd="1" destOrd="0" parTransId="{9F58AFD4-7780-4393-9A29-8F6CCF0B75B2}" sibTransId="{6446DD59-E97B-48E2-BE1A-23CA1264AF0A}"/>
    <dgm:cxn modelId="{2F2438C5-305B-4B2A-92E7-DF2E6A4D1B59}" srcId="{3A537774-21CE-4339-BEED-8B6D32E2937A}" destId="{A59FE76E-DE35-4F84-A784-754A68E6DAF7}" srcOrd="0" destOrd="0" parTransId="{BDEF2083-435C-464C-8268-9813D8588D80}" sibTransId="{FE4BD562-D54A-475C-BBD3-7F3342F969E8}"/>
    <dgm:cxn modelId="{36F2B2D2-D06E-4E72-8DC5-203769CA6294}" srcId="{F7CDD5CF-7521-4A8C-A198-86F53D067360}" destId="{98C6D68B-46F3-460C-B789-D4C9F2F2590F}" srcOrd="0" destOrd="0" parTransId="{6998D414-DCE2-4BEC-8BF1-876F7773F4C1}" sibTransId="{3032C222-B188-4FBB-934B-E3461044E6CB}"/>
    <dgm:cxn modelId="{E02EC8E2-CF71-4D99-955E-06ECF200D6DC}" type="presOf" srcId="{98C6D68B-46F3-460C-B789-D4C9F2F2590F}" destId="{ED90CBF0-FB0A-4DC8-A4A5-CDC1780D7A8A}" srcOrd="0" destOrd="0" presId="urn:microsoft.com/office/officeart/2005/8/layout/vList5"/>
    <dgm:cxn modelId="{DF0B61E3-881F-4F18-B80C-42C5E6A2B5A5}" srcId="{A59FE76E-DE35-4F84-A784-754A68E6DAF7}" destId="{645F208B-8C65-40DC-BA9B-C88BA0EC4D25}" srcOrd="0" destOrd="0" parTransId="{9AB9B626-F780-4121-8293-C324828304A9}" sibTransId="{85A8E9C5-1248-4D97-81DA-56916320DFE9}"/>
    <dgm:cxn modelId="{B3774FE8-9BB7-4D78-BDFE-93360DD72F3B}" type="presOf" srcId="{3A537774-21CE-4339-BEED-8B6D32E2937A}" destId="{B3BCAC2B-B749-40BF-8A08-644173724729}" srcOrd="0" destOrd="0" presId="urn:microsoft.com/office/officeart/2005/8/layout/vList5"/>
    <dgm:cxn modelId="{D08F16EC-6C63-4C76-836F-FBB10F5D119D}" type="presOf" srcId="{645F208B-8C65-40DC-BA9B-C88BA0EC4D25}" destId="{F176ED6E-97EB-4EA0-A4AA-B68330E12767}" srcOrd="0" destOrd="0" presId="urn:microsoft.com/office/officeart/2005/8/layout/vList5"/>
    <dgm:cxn modelId="{33D3F4CB-2DD9-4423-8F7E-89C3B5A10EAF}" type="presParOf" srcId="{B3BCAC2B-B749-40BF-8A08-644173724729}" destId="{3D06EFAB-16C6-4233-9564-CEE0136D8913}" srcOrd="0" destOrd="0" presId="urn:microsoft.com/office/officeart/2005/8/layout/vList5"/>
    <dgm:cxn modelId="{4F037702-F303-4E85-A47B-590D937DD84D}" type="presParOf" srcId="{3D06EFAB-16C6-4233-9564-CEE0136D8913}" destId="{206DD524-42BE-4071-9DBC-420ADCE7BB2C}" srcOrd="0" destOrd="0" presId="urn:microsoft.com/office/officeart/2005/8/layout/vList5"/>
    <dgm:cxn modelId="{F2BFFBBD-9D2A-44AC-A2FA-0494F947762A}" type="presParOf" srcId="{3D06EFAB-16C6-4233-9564-CEE0136D8913}" destId="{F176ED6E-97EB-4EA0-A4AA-B68330E12767}" srcOrd="1" destOrd="0" presId="urn:microsoft.com/office/officeart/2005/8/layout/vList5"/>
    <dgm:cxn modelId="{18DC9B56-4310-4291-8D6E-F9553C9C1B70}" type="presParOf" srcId="{B3BCAC2B-B749-40BF-8A08-644173724729}" destId="{99F96CE1-11BA-4E4F-9002-C15E125ED629}" srcOrd="1" destOrd="0" presId="urn:microsoft.com/office/officeart/2005/8/layout/vList5"/>
    <dgm:cxn modelId="{7BEFB0FA-797A-489B-9B80-8C8E1C66FFC6}" type="presParOf" srcId="{B3BCAC2B-B749-40BF-8A08-644173724729}" destId="{493BA895-E094-426F-936B-B92BB4B15AF4}" srcOrd="2" destOrd="0" presId="urn:microsoft.com/office/officeart/2005/8/layout/vList5"/>
    <dgm:cxn modelId="{549A5348-596B-4D24-A902-36EBF0351AE8}" type="presParOf" srcId="{493BA895-E094-426F-936B-B92BB4B15AF4}" destId="{B7F1AD1B-9C30-4C71-86A2-004E3829C8E3}" srcOrd="0" destOrd="0" presId="urn:microsoft.com/office/officeart/2005/8/layout/vList5"/>
    <dgm:cxn modelId="{C25AD8E5-1A6B-474E-AC73-72D23C732CF1}" type="presParOf" srcId="{493BA895-E094-426F-936B-B92BB4B15AF4}" destId="{ED90CBF0-FB0A-4DC8-A4A5-CDC1780D7A8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86BF1-FE6B-4447-88F9-B18E08326744}">
      <dsp:nvSpPr>
        <dsp:cNvPr id="0" name=""/>
        <dsp:cNvSpPr/>
      </dsp:nvSpPr>
      <dsp:spPr>
        <a:xfrm>
          <a:off x="1220" y="1003915"/>
          <a:ext cx="3534819" cy="1575635"/>
        </a:xfrm>
        <a:prstGeom prst="homePlate">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b="1" kern="1200" dirty="0"/>
            <a:t>1. Loading slides and tumor masks</a:t>
          </a:r>
          <a:endParaRPr lang="en-US" sz="2200" kern="1200" dirty="0"/>
        </a:p>
      </dsp:txBody>
      <dsp:txXfrm>
        <a:off x="1220" y="1003915"/>
        <a:ext cx="3140910" cy="1575635"/>
      </dsp:txXfrm>
    </dsp:sp>
    <dsp:sp modelId="{199013F8-01C9-49EE-A84C-A9B88AB99F2A}">
      <dsp:nvSpPr>
        <dsp:cNvPr id="0" name=""/>
        <dsp:cNvSpPr/>
      </dsp:nvSpPr>
      <dsp:spPr>
        <a:xfrm>
          <a:off x="2748222" y="1003915"/>
          <a:ext cx="5525989" cy="1575635"/>
        </a:xfrm>
        <a:prstGeom prst="chevron">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b="1" kern="1200" dirty="0"/>
            <a:t>2. Exacting patches from slides </a:t>
          </a:r>
        </a:p>
        <a:p>
          <a:pPr marL="0" lvl="0" indent="0" algn="ctr" defTabSz="977900">
            <a:lnSpc>
              <a:spcPct val="90000"/>
            </a:lnSpc>
            <a:spcBef>
              <a:spcPct val="0"/>
            </a:spcBef>
            <a:spcAft>
              <a:spcPts val="0"/>
            </a:spcAft>
            <a:buNone/>
          </a:pPr>
          <a:r>
            <a:rPr lang="en-US" sz="1600" kern="1200" dirty="0"/>
            <a:t>(</a:t>
          </a:r>
          <a:r>
            <a:rPr lang="en-US" sz="1600" i="1" kern="1200" dirty="0"/>
            <a:t>From scratch vs. </a:t>
          </a:r>
          <a:r>
            <a:rPr lang="en-US" sz="1600" i="1" kern="1200" dirty="0" err="1"/>
            <a:t>Tensorflow</a:t>
          </a:r>
          <a:r>
            <a:rPr lang="en-US" sz="1600" kern="1200" dirty="0"/>
            <a:t>)</a:t>
          </a:r>
        </a:p>
        <a:p>
          <a:pPr marL="0" lvl="0" indent="0" algn="ctr" defTabSz="977900">
            <a:lnSpc>
              <a:spcPct val="90000"/>
            </a:lnSpc>
            <a:spcBef>
              <a:spcPct val="0"/>
            </a:spcBef>
            <a:spcAft>
              <a:spcPts val="0"/>
            </a:spcAft>
            <a:buNone/>
          </a:pPr>
          <a:r>
            <a:rPr lang="en-US" sz="1600" kern="1200" dirty="0"/>
            <a:t>(     Level 2      vs.    Level 3    )</a:t>
          </a:r>
        </a:p>
      </dsp:txBody>
      <dsp:txXfrm>
        <a:off x="3536040" y="1003915"/>
        <a:ext cx="3950354" cy="1575635"/>
      </dsp:txXfrm>
    </dsp:sp>
    <dsp:sp modelId="{E819835E-05C8-4AA8-B95E-0531C9A2CF72}">
      <dsp:nvSpPr>
        <dsp:cNvPr id="0" name=""/>
        <dsp:cNvSpPr/>
      </dsp:nvSpPr>
      <dsp:spPr>
        <a:xfrm>
          <a:off x="7486394" y="1003915"/>
          <a:ext cx="3939088" cy="1575635"/>
        </a:xfrm>
        <a:prstGeom prst="chevron">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b="1" kern="1200" dirty="0"/>
            <a:t>3. Data Augmentation</a:t>
          </a:r>
          <a:endParaRPr lang="en-US" sz="2200" kern="1200" dirty="0"/>
        </a:p>
      </dsp:txBody>
      <dsp:txXfrm>
        <a:off x="8274212" y="1003915"/>
        <a:ext cx="2363453" cy="15756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F1336-BF03-4927-8392-81083AFF4204}">
      <dsp:nvSpPr>
        <dsp:cNvPr id="0" name=""/>
        <dsp:cNvSpPr/>
      </dsp:nvSpPr>
      <dsp:spPr>
        <a:xfrm>
          <a:off x="-2990581" y="-463485"/>
          <a:ext cx="3590260" cy="3590260"/>
        </a:xfrm>
        <a:prstGeom prst="blockArc">
          <a:avLst>
            <a:gd name="adj1" fmla="val 18900000"/>
            <a:gd name="adj2" fmla="val 2700000"/>
            <a:gd name="adj3" fmla="val 602"/>
          </a:avLst>
        </a:prstGeom>
        <a:noFill/>
        <a:ln w="12700" cap="flat" cmpd="sng" algn="ctr">
          <a:solidFill>
            <a:srgbClr val="203864"/>
          </a:solidFill>
          <a:prstDash val="solid"/>
          <a:miter lim="800000"/>
        </a:ln>
        <a:effectLst/>
      </dsp:spPr>
      <dsp:style>
        <a:lnRef idx="2">
          <a:scrgbClr r="0" g="0" b="0"/>
        </a:lnRef>
        <a:fillRef idx="0">
          <a:scrgbClr r="0" g="0" b="0"/>
        </a:fillRef>
        <a:effectRef idx="0">
          <a:scrgbClr r="0" g="0" b="0"/>
        </a:effectRef>
        <a:fontRef idx="minor"/>
      </dsp:style>
    </dsp:sp>
    <dsp:sp modelId="{34BA3DEF-7E7C-457C-8E56-152D4ED6E30D}">
      <dsp:nvSpPr>
        <dsp:cNvPr id="0" name=""/>
        <dsp:cNvSpPr/>
      </dsp:nvSpPr>
      <dsp:spPr>
        <a:xfrm>
          <a:off x="489579" y="380477"/>
          <a:ext cx="8013661" cy="760848"/>
        </a:xfrm>
        <a:prstGeom prst="rect">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3923"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Much faster</a:t>
          </a:r>
        </a:p>
      </dsp:txBody>
      <dsp:txXfrm>
        <a:off x="489579" y="380477"/>
        <a:ext cx="8013661" cy="760848"/>
      </dsp:txXfrm>
    </dsp:sp>
    <dsp:sp modelId="{866D62C3-225F-4FC5-B5C2-16E091826CFD}">
      <dsp:nvSpPr>
        <dsp:cNvPr id="0" name=""/>
        <dsp:cNvSpPr/>
      </dsp:nvSpPr>
      <dsp:spPr>
        <a:xfrm>
          <a:off x="14048" y="285371"/>
          <a:ext cx="951060" cy="951060"/>
        </a:xfrm>
        <a:prstGeom prst="ellipse">
          <a:avLst/>
        </a:prstGeom>
        <a:solidFill>
          <a:schemeClr val="lt1">
            <a:hueOff val="0"/>
            <a:satOff val="0"/>
            <a:lumOff val="0"/>
            <a:alphaOff val="0"/>
          </a:schemeClr>
        </a:solidFill>
        <a:ln w="12700" cap="flat" cmpd="sng" algn="ctr">
          <a:solidFill>
            <a:srgbClr val="203864"/>
          </a:solidFill>
          <a:prstDash val="solid"/>
          <a:miter lim="800000"/>
        </a:ln>
        <a:effectLst/>
      </dsp:spPr>
      <dsp:style>
        <a:lnRef idx="2">
          <a:scrgbClr r="0" g="0" b="0"/>
        </a:lnRef>
        <a:fillRef idx="1">
          <a:scrgbClr r="0" g="0" b="0"/>
        </a:fillRef>
        <a:effectRef idx="0">
          <a:scrgbClr r="0" g="0" b="0"/>
        </a:effectRef>
        <a:fontRef idx="minor"/>
      </dsp:style>
    </dsp:sp>
    <dsp:sp modelId="{8F5CAF56-8DD5-4588-BB86-9409E0DB8C6B}">
      <dsp:nvSpPr>
        <dsp:cNvPr id="0" name=""/>
        <dsp:cNvSpPr/>
      </dsp:nvSpPr>
      <dsp:spPr>
        <a:xfrm>
          <a:off x="489579" y="1521963"/>
          <a:ext cx="8013661" cy="760848"/>
        </a:xfrm>
        <a:prstGeom prst="rect">
          <a:avLst/>
        </a:prstGeom>
        <a:solidFill>
          <a:srgbClr val="203864"/>
        </a:solidFill>
        <a:ln w="12700" cap="flat" cmpd="sng" algn="ctr">
          <a:solidFill>
            <a:srgbClr val="20386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3923" tIns="45720" rIns="45720" bIns="45720" numCol="1" spcCol="1270" anchor="ctr" anchorCtr="0">
          <a:noAutofit/>
        </a:bodyPr>
        <a:lstStyle/>
        <a:p>
          <a:pPr marL="0" lvl="0" indent="0" algn="l" defTabSz="800100">
            <a:lnSpc>
              <a:spcPct val="90000"/>
            </a:lnSpc>
            <a:spcBef>
              <a:spcPct val="0"/>
            </a:spcBef>
            <a:spcAft>
              <a:spcPct val="35000"/>
            </a:spcAft>
            <a:buNone/>
          </a:pPr>
          <a:r>
            <a:rPr lang="en-US" altLang="zh-CN" sz="1800" kern="1200" dirty="0"/>
            <a:t>1. N</a:t>
          </a:r>
          <a:r>
            <a:rPr lang="en-US" sz="1800" kern="1200" dirty="0"/>
            <a:t>eed to read the entire slide at first, it would crash when level comes to 2.</a:t>
          </a:r>
        </a:p>
        <a:p>
          <a:pPr marL="0" lvl="0" indent="0" algn="l" defTabSz="800100">
            <a:lnSpc>
              <a:spcPct val="90000"/>
            </a:lnSpc>
            <a:spcBef>
              <a:spcPct val="0"/>
            </a:spcBef>
            <a:spcAft>
              <a:spcPct val="35000"/>
            </a:spcAft>
            <a:buNone/>
          </a:pPr>
          <a:r>
            <a:rPr lang="en-US" altLang="zh-CN" sz="1800" kern="1200" dirty="0"/>
            <a:t>2. </a:t>
          </a:r>
          <a:r>
            <a:rPr lang="en-US" sz="1800" kern="1200" dirty="0"/>
            <a:t>Need transfer the shape all the time to fit in the functions </a:t>
          </a:r>
          <a:r>
            <a:rPr lang="en-US" altLang="zh-CN" sz="1800" kern="1200" dirty="0"/>
            <a:t>in</a:t>
          </a:r>
          <a:r>
            <a:rPr lang="en-US" sz="1800" kern="1200" dirty="0"/>
            <a:t> </a:t>
          </a:r>
          <a:r>
            <a:rPr lang="en-US" sz="1800" kern="1200" dirty="0" err="1"/>
            <a:t>Tensorflow</a:t>
          </a:r>
          <a:endParaRPr lang="en-US" sz="1800" kern="1200" dirty="0"/>
        </a:p>
      </dsp:txBody>
      <dsp:txXfrm>
        <a:off x="489579" y="1521963"/>
        <a:ext cx="8013661" cy="760848"/>
      </dsp:txXfrm>
    </dsp:sp>
    <dsp:sp modelId="{047CF2CC-C40C-4264-9FDE-8D65D9E2FFB4}">
      <dsp:nvSpPr>
        <dsp:cNvPr id="0" name=""/>
        <dsp:cNvSpPr/>
      </dsp:nvSpPr>
      <dsp:spPr>
        <a:xfrm>
          <a:off x="14048" y="1426857"/>
          <a:ext cx="951060" cy="951060"/>
        </a:xfrm>
        <a:prstGeom prst="ellipse">
          <a:avLst/>
        </a:prstGeom>
        <a:solidFill>
          <a:schemeClr val="lt1">
            <a:hueOff val="0"/>
            <a:satOff val="0"/>
            <a:lumOff val="0"/>
            <a:alphaOff val="0"/>
          </a:schemeClr>
        </a:solidFill>
        <a:ln w="12700" cap="flat" cmpd="sng" algn="ctr">
          <a:solidFill>
            <a:srgbClr val="203864"/>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F1336-BF03-4927-8392-81083AFF4204}">
      <dsp:nvSpPr>
        <dsp:cNvPr id="0" name=""/>
        <dsp:cNvSpPr/>
      </dsp:nvSpPr>
      <dsp:spPr>
        <a:xfrm>
          <a:off x="-2990581" y="-463485"/>
          <a:ext cx="3590260" cy="3590260"/>
        </a:xfrm>
        <a:prstGeom prst="blockArc">
          <a:avLst>
            <a:gd name="adj1" fmla="val 18900000"/>
            <a:gd name="adj2" fmla="val 2700000"/>
            <a:gd name="adj3" fmla="val 602"/>
          </a:avLst>
        </a:prstGeom>
        <a:noFill/>
        <a:ln w="12700" cap="flat" cmpd="sng" algn="ctr">
          <a:solidFill>
            <a:srgbClr val="203864"/>
          </a:solidFill>
          <a:prstDash val="solid"/>
          <a:miter lim="800000"/>
        </a:ln>
        <a:effectLst/>
      </dsp:spPr>
      <dsp:style>
        <a:lnRef idx="2">
          <a:scrgbClr r="0" g="0" b="0"/>
        </a:lnRef>
        <a:fillRef idx="0">
          <a:scrgbClr r="0" g="0" b="0"/>
        </a:fillRef>
        <a:effectRef idx="0">
          <a:scrgbClr r="0" g="0" b="0"/>
        </a:effectRef>
        <a:fontRef idx="minor"/>
      </dsp:style>
    </dsp:sp>
    <dsp:sp modelId="{34BA3DEF-7E7C-457C-8E56-152D4ED6E30D}">
      <dsp:nvSpPr>
        <dsp:cNvPr id="0" name=""/>
        <dsp:cNvSpPr/>
      </dsp:nvSpPr>
      <dsp:spPr>
        <a:xfrm>
          <a:off x="489579" y="380477"/>
          <a:ext cx="8013661" cy="760848"/>
        </a:xfrm>
        <a:prstGeom prst="rect">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3923" tIns="45720" rIns="45720" bIns="45720" numCol="1" spcCol="1270" anchor="ctr" anchorCtr="0">
          <a:noAutofit/>
        </a:bodyPr>
        <a:lstStyle/>
        <a:p>
          <a:pPr marL="0" lvl="0" indent="0" algn="l" defTabSz="800100">
            <a:lnSpc>
              <a:spcPct val="90000"/>
            </a:lnSpc>
            <a:spcBef>
              <a:spcPct val="0"/>
            </a:spcBef>
            <a:spcAft>
              <a:spcPct val="35000"/>
            </a:spcAft>
            <a:buNone/>
          </a:pPr>
          <a:r>
            <a:rPr lang="en-US" altLang="zh-CN" sz="1800" kern="1200" dirty="0"/>
            <a:t>1. Don’t need to read the entire slide into RAM, save space</a:t>
          </a:r>
        </a:p>
        <a:p>
          <a:pPr marL="0" lvl="0" indent="0" algn="l" defTabSz="800100">
            <a:lnSpc>
              <a:spcPct val="90000"/>
            </a:lnSpc>
            <a:spcBef>
              <a:spcPct val="0"/>
            </a:spcBef>
            <a:spcAft>
              <a:spcPct val="35000"/>
            </a:spcAft>
            <a:buNone/>
          </a:pPr>
          <a:r>
            <a:rPr lang="en-US" altLang="zh-CN" sz="1800" kern="1200" dirty="0"/>
            <a:t>2. It can easily </a:t>
          </a:r>
          <a:r>
            <a:rPr lang="en-US" altLang="zh-CN" sz="1800" kern="1200" dirty="0" err="1"/>
            <a:t>downsample</a:t>
          </a:r>
          <a:r>
            <a:rPr lang="en-US" altLang="zh-CN" sz="1800" kern="1200" dirty="0"/>
            <a:t> on negative examples</a:t>
          </a:r>
          <a:endParaRPr lang="en-US" sz="1800" kern="1200" dirty="0"/>
        </a:p>
      </dsp:txBody>
      <dsp:txXfrm>
        <a:off x="489579" y="380477"/>
        <a:ext cx="8013661" cy="760848"/>
      </dsp:txXfrm>
    </dsp:sp>
    <dsp:sp modelId="{866D62C3-225F-4FC5-B5C2-16E091826CFD}">
      <dsp:nvSpPr>
        <dsp:cNvPr id="0" name=""/>
        <dsp:cNvSpPr/>
      </dsp:nvSpPr>
      <dsp:spPr>
        <a:xfrm>
          <a:off x="14048" y="285371"/>
          <a:ext cx="951060" cy="951060"/>
        </a:xfrm>
        <a:prstGeom prst="ellipse">
          <a:avLst/>
        </a:prstGeom>
        <a:solidFill>
          <a:schemeClr val="lt1">
            <a:hueOff val="0"/>
            <a:satOff val="0"/>
            <a:lumOff val="0"/>
            <a:alphaOff val="0"/>
          </a:schemeClr>
        </a:solidFill>
        <a:ln w="12700" cap="flat" cmpd="sng" algn="ctr">
          <a:solidFill>
            <a:srgbClr val="203864"/>
          </a:solidFill>
          <a:prstDash val="solid"/>
          <a:miter lim="800000"/>
        </a:ln>
        <a:effectLst/>
      </dsp:spPr>
      <dsp:style>
        <a:lnRef idx="2">
          <a:scrgbClr r="0" g="0" b="0"/>
        </a:lnRef>
        <a:fillRef idx="1">
          <a:scrgbClr r="0" g="0" b="0"/>
        </a:fillRef>
        <a:effectRef idx="0">
          <a:scrgbClr r="0" g="0" b="0"/>
        </a:effectRef>
        <a:fontRef idx="minor"/>
      </dsp:style>
    </dsp:sp>
    <dsp:sp modelId="{8F5CAF56-8DD5-4588-BB86-9409E0DB8C6B}">
      <dsp:nvSpPr>
        <dsp:cNvPr id="0" name=""/>
        <dsp:cNvSpPr/>
      </dsp:nvSpPr>
      <dsp:spPr>
        <a:xfrm>
          <a:off x="489579" y="1521963"/>
          <a:ext cx="8013661" cy="760848"/>
        </a:xfrm>
        <a:prstGeom prst="rect">
          <a:avLst/>
        </a:prstGeom>
        <a:solidFill>
          <a:srgbClr val="203864"/>
        </a:solidFill>
        <a:ln w="12700" cap="flat" cmpd="sng" algn="ctr">
          <a:solidFill>
            <a:srgbClr val="20386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3923"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Much</a:t>
          </a:r>
          <a:r>
            <a:rPr lang="en-US" sz="1800" kern="1200" baseline="0" dirty="0"/>
            <a:t> slow</a:t>
          </a:r>
          <a:endParaRPr lang="en-US" sz="1800" kern="1200" dirty="0"/>
        </a:p>
      </dsp:txBody>
      <dsp:txXfrm>
        <a:off x="489579" y="1521963"/>
        <a:ext cx="8013661" cy="760848"/>
      </dsp:txXfrm>
    </dsp:sp>
    <dsp:sp modelId="{047CF2CC-C40C-4264-9FDE-8D65D9E2FFB4}">
      <dsp:nvSpPr>
        <dsp:cNvPr id="0" name=""/>
        <dsp:cNvSpPr/>
      </dsp:nvSpPr>
      <dsp:spPr>
        <a:xfrm>
          <a:off x="14048" y="1426857"/>
          <a:ext cx="951060" cy="951060"/>
        </a:xfrm>
        <a:prstGeom prst="ellipse">
          <a:avLst/>
        </a:prstGeom>
        <a:solidFill>
          <a:schemeClr val="lt1">
            <a:hueOff val="0"/>
            <a:satOff val="0"/>
            <a:lumOff val="0"/>
            <a:alphaOff val="0"/>
          </a:schemeClr>
        </a:solidFill>
        <a:ln w="12700" cap="flat" cmpd="sng" algn="ctr">
          <a:solidFill>
            <a:srgbClr val="203864"/>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6ED6E-97EB-4EA0-A4AA-B68330E12767}">
      <dsp:nvSpPr>
        <dsp:cNvPr id="0" name=""/>
        <dsp:cNvSpPr/>
      </dsp:nvSpPr>
      <dsp:spPr>
        <a:xfrm rot="5400000">
          <a:off x="5531503" y="-2237088"/>
          <a:ext cx="939022" cy="564801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From scratch: Deleting patches that are all black </a:t>
          </a:r>
        </a:p>
        <a:p>
          <a:pPr marL="171450" lvl="1" indent="-171450" algn="l" defTabSz="800100">
            <a:lnSpc>
              <a:spcPct val="90000"/>
            </a:lnSpc>
            <a:spcBef>
              <a:spcPct val="0"/>
            </a:spcBef>
            <a:spcAft>
              <a:spcPct val="15000"/>
            </a:spcAft>
            <a:buChar char="•"/>
          </a:pPr>
          <a:r>
            <a:rPr lang="en-US" sz="1800" kern="1200" dirty="0" err="1"/>
            <a:t>Tensorflow</a:t>
          </a:r>
          <a:r>
            <a:rPr lang="en-US" sz="1800" kern="1200" dirty="0"/>
            <a:t>: No data cleaning -&gt; much more imbalance</a:t>
          </a:r>
        </a:p>
      </dsp:txBody>
      <dsp:txXfrm rot="-5400000">
        <a:off x="3177008" y="163246"/>
        <a:ext cx="5602175" cy="847344"/>
      </dsp:txXfrm>
    </dsp:sp>
    <dsp:sp modelId="{206DD524-42BE-4071-9DBC-420ADCE7BB2C}">
      <dsp:nvSpPr>
        <dsp:cNvPr id="0" name=""/>
        <dsp:cNvSpPr/>
      </dsp:nvSpPr>
      <dsp:spPr>
        <a:xfrm>
          <a:off x="0" y="29"/>
          <a:ext cx="3177007" cy="1173778"/>
        </a:xfrm>
        <a:prstGeom prst="roundRect">
          <a:avLst/>
        </a:prstGeom>
        <a:solidFill>
          <a:schemeClr val="accent1">
            <a:lumMod val="50000"/>
          </a:schemeClr>
        </a:solidFill>
        <a:ln w="12700" cap="flat" cmpd="sng" algn="ctr">
          <a:solidFill>
            <a:srgbClr val="20386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From scratch: TNR -&gt; 1</a:t>
          </a:r>
        </a:p>
        <a:p>
          <a:pPr marL="0" lvl="0" indent="0" algn="ctr" defTabSz="889000">
            <a:lnSpc>
              <a:spcPct val="90000"/>
            </a:lnSpc>
            <a:spcBef>
              <a:spcPct val="0"/>
            </a:spcBef>
            <a:spcAft>
              <a:spcPct val="35000"/>
            </a:spcAft>
            <a:buNone/>
          </a:pPr>
          <a:r>
            <a:rPr lang="en-US" sz="2000" kern="1200" dirty="0" err="1"/>
            <a:t>Tensorflow</a:t>
          </a:r>
          <a:r>
            <a:rPr lang="en-US" sz="2000" kern="1200" dirty="0"/>
            <a:t>: TPR -&gt; 1</a:t>
          </a:r>
        </a:p>
      </dsp:txBody>
      <dsp:txXfrm>
        <a:off x="57299" y="57328"/>
        <a:ext cx="3062409" cy="1059180"/>
      </dsp:txXfrm>
    </dsp:sp>
    <dsp:sp modelId="{ED90CBF0-FB0A-4DC8-A4A5-CDC1780D7A8A}">
      <dsp:nvSpPr>
        <dsp:cNvPr id="0" name=""/>
        <dsp:cNvSpPr/>
      </dsp:nvSpPr>
      <dsp:spPr>
        <a:xfrm rot="5400000">
          <a:off x="5531503" y="-1004620"/>
          <a:ext cx="939022" cy="564801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AUC</a:t>
          </a:r>
        </a:p>
        <a:p>
          <a:pPr marL="171450" lvl="1" indent="-171450" algn="l" defTabSz="800100">
            <a:lnSpc>
              <a:spcPct val="90000"/>
            </a:lnSpc>
            <a:spcBef>
              <a:spcPct val="0"/>
            </a:spcBef>
            <a:spcAft>
              <a:spcPct val="15000"/>
            </a:spcAft>
            <a:buChar char="•"/>
          </a:pPr>
          <a:r>
            <a:rPr lang="en-US" sz="1800" kern="1200" dirty="0"/>
            <a:t>Deal with more smaller patches in one slide</a:t>
          </a:r>
        </a:p>
      </dsp:txBody>
      <dsp:txXfrm rot="-5400000">
        <a:off x="3177008" y="1395714"/>
        <a:ext cx="5602175" cy="847344"/>
      </dsp:txXfrm>
    </dsp:sp>
    <dsp:sp modelId="{B7F1AD1B-9C30-4C71-86A2-004E3829C8E3}">
      <dsp:nvSpPr>
        <dsp:cNvPr id="0" name=""/>
        <dsp:cNvSpPr/>
      </dsp:nvSpPr>
      <dsp:spPr>
        <a:xfrm>
          <a:off x="0" y="1232496"/>
          <a:ext cx="3177007" cy="1173778"/>
        </a:xfrm>
        <a:prstGeom prst="roundRect">
          <a:avLst/>
        </a:prstGeom>
        <a:solidFill>
          <a:srgbClr val="203864"/>
        </a:solidFill>
        <a:ln w="12700" cap="flat" cmpd="sng" algn="ctr">
          <a:solidFill>
            <a:srgbClr val="20386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From scratch &gt; </a:t>
          </a:r>
          <a:r>
            <a:rPr lang="en-US" sz="2000" kern="1200" dirty="0" err="1"/>
            <a:t>Tensorflow</a:t>
          </a:r>
          <a:endParaRPr lang="en-US" sz="2000" kern="1200" dirty="0"/>
        </a:p>
      </dsp:txBody>
      <dsp:txXfrm>
        <a:off x="57299" y="1289795"/>
        <a:ext cx="3062409" cy="105918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2">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a:t>
            </a:r>
            <a:r>
              <a:rPr lang="en-US" dirty="0" err="1"/>
              <a:t>Jiaying</a:t>
            </a:r>
            <a:r>
              <a:rPr lang="en-US" dirty="0"/>
              <a:t> Chen. Today I am going to talk about my project, detecting breast cancer metastases in gigapixel pathology images. </a:t>
            </a:r>
          </a:p>
          <a:p>
            <a:endParaRPr lang="en-US" dirty="0"/>
          </a:p>
          <a:p>
            <a:r>
              <a:rPr lang="en-US" dirty="0"/>
              <a:t>My presentation is divided into 5 parts, including introduction, data preprocessing, modeling, results and code walkthrough.</a:t>
            </a:r>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endParaRPr lang="en-US" dirty="0"/>
          </a:p>
          <a:p>
            <a:pPr lvl="0">
              <a:spcBef>
                <a:spcPct val="0"/>
              </a:spcBef>
            </a:pPr>
            <a:r>
              <a:rPr lang="en-US" dirty="0"/>
              <a:t>In order to mitigate</a:t>
            </a:r>
            <a:r>
              <a:rPr lang="en-US" b="0" i="0" dirty="0">
                <a:solidFill>
                  <a:srgbClr val="4D5156"/>
                </a:solidFill>
                <a:effectLst/>
                <a:latin typeface="Roboto"/>
              </a:rPr>
              <a:t> the effect caused by class imbalance</a:t>
            </a:r>
            <a:r>
              <a:rPr lang="en-US" dirty="0"/>
              <a:t>, it’s need to oversample on positive examples. For each slide, the number of patches containing tumor is much less than that do not. So I tried 8 different types of augmentations, like flip, rotation and contrast.</a:t>
            </a:r>
            <a:endParaRPr dirty="0"/>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10</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b="0" i="0" dirty="0">
                <a:solidFill>
                  <a:srgbClr val="333333"/>
                </a:solidFill>
                <a:effectLst/>
                <a:latin typeface="Abel"/>
              </a:rPr>
              <a:t>Now let’s turn to the model I used for this project.</a:t>
            </a:r>
            <a:endParaRPr dirty="0"/>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11</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dirty="0"/>
              <a:t>The following is the architecture of the model I used. The inception v3 is the base model used for exacting meaningful features, and a new classifier is added to the end of the base model, that is, a flatten layer, a dropout layer, a dense layer, and another dropout, dense layer, then a </a:t>
            </a:r>
            <a:r>
              <a:rPr lang="en-US" dirty="0" err="1"/>
              <a:t>softmax</a:t>
            </a:r>
            <a:r>
              <a:rPr lang="en-US" dirty="0"/>
              <a:t> layer in the last for binary classification. What’ more, considering images in this project are different from that used for training Inception, it’s need to fine tuning the last few layers in the base model.</a:t>
            </a:r>
            <a:endParaRPr dirty="0"/>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12</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dirty="0"/>
              <a:t>Then let’s move on to the results I got from the model.</a:t>
            </a:r>
            <a:endParaRPr dirty="0"/>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13</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a:solidFill>
              <a:srgbClr val="000000"/>
            </a:solidFill>
            <a:miter/>
          </a:ln>
        </p:spPr>
      </p:sp>
      <p:sp>
        <p:nvSpPr>
          <p:cNvPr id="78850" name="Notes Placeholder 2"/>
          <p:cNvSpPr>
            <a:spLocks noGrp="1"/>
          </p:cNvSpPr>
          <p:nvPr>
            <p:ph type="body" idx="1"/>
          </p:nvPr>
        </p:nvSpPr>
        <p:spPr>
          <a:noFill/>
          <a:ln>
            <a:noFill/>
          </a:ln>
        </p:spPr>
        <p:txBody>
          <a:bodyPr wrap="square" lIns="91440" tIns="45720" rIns="91440" bIns="45720" anchor="t"/>
          <a:lstStyle/>
          <a:p>
            <a:r>
              <a:rPr lang="en-US" dirty="0"/>
              <a:t>Here is the results on the validation dataset got from two methods.</a:t>
            </a:r>
          </a:p>
          <a:p>
            <a:endParaRPr lang="en-US" dirty="0"/>
          </a:p>
          <a:p>
            <a:r>
              <a:rPr lang="en-US" dirty="0"/>
              <a:t>The intuition of evaluating the model on different batch size is that I got the idea that increasing batch size benefits the contrastive learning from this paper. So I also think the larger batch size would be helpful for this so imbalanced data.</a:t>
            </a:r>
          </a:p>
          <a:p>
            <a:endParaRPr lang="en-US" dirty="0"/>
          </a:p>
          <a:p>
            <a:r>
              <a:rPr lang="en-US" b="0" i="0" dirty="0">
                <a:solidFill>
                  <a:srgbClr val="333333"/>
                </a:solidFill>
                <a:effectLst/>
                <a:latin typeface="Abel"/>
              </a:rPr>
              <a:t>Let me use these graphics to explain this. As the batch size increases, so does AUC. </a:t>
            </a:r>
          </a:p>
          <a:p>
            <a:r>
              <a:rPr lang="en-US" b="0" i="0" dirty="0">
                <a:solidFill>
                  <a:srgbClr val="333333"/>
                </a:solidFill>
                <a:effectLst/>
                <a:latin typeface="Abel"/>
              </a:rPr>
              <a:t>For level 2, the number of TP is increasing but that of TN is decreasing. But for level 3, the result is the </a:t>
            </a:r>
            <a:r>
              <a:rPr lang="en-US" dirty="0"/>
              <a:t>opposite</a:t>
            </a:r>
            <a:r>
              <a:rPr lang="en-US" b="0" i="0" dirty="0">
                <a:solidFill>
                  <a:srgbClr val="333333"/>
                </a:solidFill>
                <a:effectLst/>
                <a:latin typeface="Abel"/>
              </a:rPr>
              <a:t>.</a:t>
            </a:r>
          </a:p>
          <a:p>
            <a:endParaRPr lang="en-US" b="0" i="0" dirty="0">
              <a:solidFill>
                <a:srgbClr val="333333"/>
              </a:solidFill>
              <a:effectLst/>
              <a:latin typeface="Abel"/>
            </a:endParaRPr>
          </a:p>
          <a:p>
            <a:r>
              <a:rPr lang="en-US" dirty="0"/>
              <a:t>So for</a:t>
            </a:r>
            <a:r>
              <a:rPr lang="zh-CN" altLang="en-US" dirty="0"/>
              <a:t> </a:t>
            </a:r>
            <a:r>
              <a:rPr lang="en-US" altLang="zh-CN" dirty="0"/>
              <a:t>tradeoff, I choose 128 as the best batch size for this model</a:t>
            </a:r>
            <a:endParaRPr lang="en-US" dirty="0"/>
          </a:p>
          <a:p>
            <a:pPr lvl="0">
              <a:spcBef>
                <a:spcPct val="0"/>
              </a:spcBef>
            </a:pPr>
            <a:endParaRPr dirty="0"/>
          </a:p>
        </p:txBody>
      </p:sp>
      <p:sp>
        <p:nvSpPr>
          <p:cNvPr id="78851"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14</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a:solidFill>
              <a:srgbClr val="000000"/>
            </a:solidFill>
            <a:miter/>
          </a:ln>
        </p:spPr>
      </p:sp>
      <p:sp>
        <p:nvSpPr>
          <p:cNvPr id="78850"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dirty="0"/>
              <a:t>Next, let me explain results on the test set.</a:t>
            </a:r>
          </a:p>
          <a:p>
            <a:pPr lvl="0">
              <a:spcBef>
                <a:spcPct val="0"/>
              </a:spcBef>
            </a:pPr>
            <a:endParaRPr lang="en-US" dirty="0"/>
          </a:p>
          <a:p>
            <a:pPr lvl="0">
              <a:spcBef>
                <a:spcPct val="0"/>
              </a:spcBef>
            </a:pPr>
            <a:r>
              <a:rPr lang="en-US" dirty="0"/>
              <a:t>One key point here is the difference between the result got from scratch and that from applying </a:t>
            </a:r>
            <a:r>
              <a:rPr lang="en-US" dirty="0" err="1"/>
              <a:t>tensorflow</a:t>
            </a:r>
            <a:r>
              <a:rPr lang="en-US" dirty="0"/>
              <a:t>. For the first method, TNR approaches to 1, but for the second, that is TPR approaches to 1. What makes the difference is the difference in the data cleaning part. The model applying </a:t>
            </a:r>
            <a:r>
              <a:rPr lang="en-US" dirty="0" err="1"/>
              <a:t>Tensorflow</a:t>
            </a:r>
            <a:r>
              <a:rPr lang="en-US" dirty="0"/>
              <a:t> would tend to predict all patches as positive examples. So it won’t be much meaningful for automated detection.</a:t>
            </a:r>
          </a:p>
          <a:p>
            <a:pPr lvl="0">
              <a:spcBef>
                <a:spcPct val="0"/>
              </a:spcBef>
            </a:pPr>
            <a:endParaRPr lang="en-US" dirty="0"/>
          </a:p>
          <a:p>
            <a:pPr lvl="0">
              <a:spcBef>
                <a:spcPct val="0"/>
              </a:spcBef>
            </a:pPr>
            <a:r>
              <a:rPr lang="en-US" dirty="0"/>
              <a:t>In conclusion, either from the value of AUC or from the size and the number of patches, the method from scratch is better than the other one. </a:t>
            </a:r>
            <a:endParaRPr dirty="0"/>
          </a:p>
        </p:txBody>
      </p:sp>
      <p:sp>
        <p:nvSpPr>
          <p:cNvPr id="78851"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15</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ts val="0"/>
              </a:spcBef>
              <a:spcAft>
                <a:spcPts val="0"/>
              </a:spcAft>
              <a:buClrTx/>
              <a:buSzTx/>
              <a:buFontTx/>
              <a:buNone/>
              <a:defRPr/>
            </a:pPr>
            <a:r>
              <a:rPr lang="en-US" b="0" i="0" dirty="0">
                <a:solidFill>
                  <a:srgbClr val="333333"/>
                </a:solidFill>
                <a:effectLst/>
                <a:latin typeface="Abel"/>
              </a:rPr>
              <a:t>I’d like to show the result of detection and classification by giving you these heatmaps.</a:t>
            </a:r>
          </a:p>
          <a:p>
            <a:pPr marL="0" marR="0" lvl="0" indent="0" algn="l" defTabSz="914400" rtl="0" eaLnBrk="1" fontAlgn="auto" latinLnBrk="0" hangingPunct="1">
              <a:lnSpc>
                <a:spcPct val="100000"/>
              </a:lnSpc>
              <a:spcBef>
                <a:spcPts val="0"/>
              </a:spcBef>
              <a:spcAft>
                <a:spcPts val="0"/>
              </a:spcAft>
              <a:buClrTx/>
              <a:buSzTx/>
              <a:buFontTx/>
              <a:buNone/>
              <a:defRPr/>
            </a:pPr>
            <a:r>
              <a:rPr lang="en-US" b="0" i="0" dirty="0">
                <a:solidFill>
                  <a:srgbClr val="333333"/>
                </a:solidFill>
                <a:effectLst/>
                <a:latin typeface="Abel"/>
              </a:rPr>
              <a:t>The red region in this heatmap means that there exist tumors.</a:t>
            </a: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r>
              <a:rPr lang="en-US" dirty="0"/>
              <a:t>Comparing these heatmaps can also prove that the method from scratch for level 2 is better than the other one.</a:t>
            </a:r>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16</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a:solidFill>
              <a:srgbClr val="000000"/>
            </a:solidFill>
            <a:miter/>
          </a:ln>
        </p:spPr>
      </p:sp>
      <p:sp>
        <p:nvSpPr>
          <p:cNvPr id="78850"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b="0" i="0" dirty="0">
                <a:solidFill>
                  <a:srgbClr val="333333"/>
                </a:solidFill>
                <a:effectLst/>
                <a:latin typeface="Abel"/>
              </a:rPr>
              <a:t>Then let me elaborate further on the details of the result.</a:t>
            </a:r>
          </a:p>
          <a:p>
            <a:pPr lvl="0">
              <a:spcBef>
                <a:spcPct val="0"/>
              </a:spcBef>
            </a:pPr>
            <a:endParaRPr lang="en-US" b="0" i="0" dirty="0">
              <a:solidFill>
                <a:srgbClr val="333333"/>
              </a:solidFill>
              <a:effectLst/>
              <a:latin typeface="Abel"/>
            </a:endParaRPr>
          </a:p>
          <a:p>
            <a:pPr lvl="0">
              <a:spcBef>
                <a:spcPct val="0"/>
              </a:spcBef>
            </a:pPr>
            <a:r>
              <a:rPr lang="en-US" b="0" i="0" dirty="0">
                <a:solidFill>
                  <a:srgbClr val="333333"/>
                </a:solidFill>
                <a:effectLst/>
                <a:latin typeface="Abel"/>
              </a:rPr>
              <a:t>This one is the part of the slide, the corresponding part of the mask, and the heatmaps on that part. It’s clear to see that the model can detect tumors accurately</a:t>
            </a:r>
            <a:r>
              <a:rPr lang="en-US" dirty="0"/>
              <a:t>.</a:t>
            </a:r>
            <a:endParaRPr dirty="0"/>
          </a:p>
        </p:txBody>
      </p:sp>
      <p:sp>
        <p:nvSpPr>
          <p:cNvPr id="78851"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17</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dirty="0"/>
              <a:t>Finally, let’s walkthrough the code I wrote.</a:t>
            </a:r>
            <a:endParaRPr dirty="0"/>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18</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a:solidFill>
              <a:srgbClr val="000000"/>
            </a:solidFill>
            <a:miter/>
          </a:ln>
        </p:spPr>
      </p:sp>
      <p:sp>
        <p:nvSpPr>
          <p:cNvPr id="78850"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dirty="0"/>
              <a:t>Here are two </a:t>
            </a:r>
            <a:r>
              <a:rPr lang="en-US" dirty="0" err="1"/>
              <a:t>jupyter</a:t>
            </a:r>
            <a:r>
              <a:rPr lang="en-US" dirty="0"/>
              <a:t> notebooks, each one is associated with one method.</a:t>
            </a:r>
          </a:p>
        </p:txBody>
      </p:sp>
      <p:sp>
        <p:nvSpPr>
          <p:cNvPr id="78851"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19</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dirty="0"/>
              <a:t>F</a:t>
            </a:r>
            <a:r>
              <a:rPr lang="en-US" altLang="zh-CN" dirty="0"/>
              <a:t>irst, </a:t>
            </a:r>
            <a:r>
              <a:rPr lang="en-US" altLang="zh-CN" b="0" i="0" dirty="0">
                <a:solidFill>
                  <a:srgbClr val="333333"/>
                </a:solidFill>
                <a:effectLst/>
                <a:latin typeface="Abel"/>
              </a:rPr>
              <a:t>l</a:t>
            </a:r>
            <a:r>
              <a:rPr lang="en-US" b="0" i="0" dirty="0">
                <a:solidFill>
                  <a:srgbClr val="333333"/>
                </a:solidFill>
                <a:effectLst/>
                <a:latin typeface="Abel"/>
              </a:rPr>
              <a:t>et me start with a quick introduction </a:t>
            </a:r>
            <a:r>
              <a:rPr lang="en-US" altLang="zh-CN" b="0" i="0" dirty="0">
                <a:solidFill>
                  <a:srgbClr val="333333"/>
                </a:solidFill>
                <a:effectLst/>
                <a:latin typeface="Abel"/>
              </a:rPr>
              <a:t>to</a:t>
            </a:r>
            <a:r>
              <a:rPr lang="en-US" b="0" i="0" dirty="0">
                <a:solidFill>
                  <a:srgbClr val="333333"/>
                </a:solidFill>
                <a:effectLst/>
                <a:latin typeface="Abel"/>
              </a:rPr>
              <a:t> this project.</a:t>
            </a:r>
            <a:endParaRPr dirty="0"/>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2</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r>
              <a:rPr lang="en-US" b="0" i="0" dirty="0">
                <a:solidFill>
                  <a:srgbClr val="212529"/>
                </a:solidFill>
                <a:effectLst/>
                <a:latin typeface="Lato"/>
              </a:rPr>
              <a:t>This project focuses on the detection and classification of breast cancer metastases in lymph nodes. But in the real world, the detection is much time-consuming, and most importantly, small metastases are very difficult to detect and sometimes they are missed.</a:t>
            </a:r>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dirty="0"/>
              <a:t>So it’s necessary to </a:t>
            </a:r>
            <a:r>
              <a:rPr lang="en-US" b="0" i="0" dirty="0">
                <a:solidFill>
                  <a:srgbClr val="212529"/>
                </a:solidFill>
                <a:effectLst/>
                <a:latin typeface="Lato"/>
              </a:rPr>
              <a:t>build a model as an a</a:t>
            </a:r>
            <a:r>
              <a:rPr lang="en-US" dirty="0"/>
              <a:t>uxiliary tool</a:t>
            </a:r>
            <a:r>
              <a:rPr lang="en-US" b="0" i="0" dirty="0">
                <a:solidFill>
                  <a:srgbClr val="212529"/>
                </a:solidFill>
                <a:effectLst/>
                <a:latin typeface="Lato"/>
              </a:rPr>
              <a:t> for automated detection and classification of breast cancer metastases in whole-slide images of histological lymph node sections</a:t>
            </a:r>
            <a:endParaRPr dirty="0"/>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b="0" i="0" dirty="0">
                <a:solidFill>
                  <a:srgbClr val="333333"/>
                </a:solidFill>
                <a:effectLst/>
                <a:latin typeface="Abel"/>
              </a:rPr>
              <a:t>I’d now like to move on to the next part, data preprocessing</a:t>
            </a:r>
            <a:endParaRPr dirty="0"/>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5</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dirty="0"/>
              <a:t>In this section, there are 3 steps for data preprocessing. The first one is loading slides and tumor masks from google drive or google cloud. And the second step, the most important step, exacting patches from slides and tumor masks. I tried to use two different methods to deal with raw data, one is doing everything from scratch, the other one is applying </a:t>
            </a:r>
            <a:r>
              <a:rPr lang="en-US" dirty="0" err="1"/>
              <a:t>tensorflow</a:t>
            </a:r>
            <a:r>
              <a:rPr lang="en-US" dirty="0"/>
              <a:t>. And the last step is data augmentation.</a:t>
            </a:r>
            <a:endParaRPr dirty="0"/>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6</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dirty="0"/>
              <a:t>Before </a:t>
            </a:r>
            <a:r>
              <a:rPr lang="en-US" b="0" i="0" dirty="0">
                <a:solidFill>
                  <a:srgbClr val="333333"/>
                </a:solidFill>
                <a:effectLst/>
                <a:latin typeface="Abel"/>
              </a:rPr>
              <a:t>I start talking about details about exacting patches. I’d like to give you a clear visualization on how to exact patches from the slide and the tumor mask, here is a</a:t>
            </a:r>
            <a:r>
              <a:rPr lang="en-US" dirty="0"/>
              <a:t>n example of tumor 078 at level 7. In the left, it’s the process for the slide. Sliding a fixed-size window from left to right, from top to bottom, then we can get 9 patches in this example. The right side is the process for the tumor mask which is the same as that in the left part. But there is one more thing that need to do, that is, cropping the center region of each patch as its label., that is the region in the red square. If the central region exists tumor, it would be set to positive, otherwise, that would be negative. After that, we can get inputs and labels for the model.</a:t>
            </a:r>
            <a:endParaRPr dirty="0"/>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7</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dirty="0"/>
              <a:t>The first method I used for exacting patches is applying </a:t>
            </a:r>
            <a:r>
              <a:rPr lang="en-US" dirty="0" err="1"/>
              <a:t>Tenrsoflow</a:t>
            </a:r>
            <a:r>
              <a:rPr lang="en-US" dirty="0"/>
              <a:t>. Here, the function ‘extract patches’ is used for splitting slides and masks into patches, and in order to get labels from tumor masks, the function ‘central crop’ would be helpful, it would </a:t>
            </a:r>
            <a:r>
              <a:rPr lang="en-US" b="0" i="0" dirty="0">
                <a:solidFill>
                  <a:srgbClr val="202124"/>
                </a:solidFill>
                <a:effectLst/>
                <a:latin typeface="Roboto"/>
              </a:rPr>
              <a:t>crop the central 50% of the image. T</a:t>
            </a:r>
            <a:r>
              <a:rPr lang="en-US" altLang="zh-CN" b="0" i="0" dirty="0">
                <a:solidFill>
                  <a:srgbClr val="202124"/>
                </a:solidFill>
                <a:effectLst/>
                <a:latin typeface="Roboto"/>
              </a:rPr>
              <a:t>hese are two main functions for this method.</a:t>
            </a:r>
            <a:endParaRPr lang="en-US" b="0" i="0" dirty="0">
              <a:solidFill>
                <a:srgbClr val="202124"/>
              </a:solidFill>
              <a:effectLst/>
              <a:latin typeface="Roboto"/>
            </a:endParaRPr>
          </a:p>
          <a:p>
            <a:pPr lvl="0">
              <a:spcBef>
                <a:spcPct val="0"/>
              </a:spcBef>
            </a:pPr>
            <a:endParaRPr lang="en-US" b="0" i="0" dirty="0">
              <a:solidFill>
                <a:srgbClr val="202124"/>
              </a:solidFill>
              <a:effectLst/>
              <a:latin typeface="Roboto"/>
            </a:endParaRPr>
          </a:p>
          <a:p>
            <a:pPr lvl="0">
              <a:spcBef>
                <a:spcPct val="0"/>
              </a:spcBef>
            </a:pPr>
            <a:r>
              <a:rPr lang="en-US" b="0" i="0" dirty="0">
                <a:solidFill>
                  <a:srgbClr val="333333"/>
                </a:solidFill>
                <a:effectLst/>
                <a:latin typeface="Abel"/>
              </a:rPr>
              <a:t>It should be emphasized that</a:t>
            </a:r>
            <a:r>
              <a:rPr lang="en-US" b="0" i="0" dirty="0">
                <a:solidFill>
                  <a:srgbClr val="202124"/>
                </a:solidFill>
                <a:effectLst/>
                <a:latin typeface="Roboto"/>
              </a:rPr>
              <a:t> this method is fast, but it would run out of RAM. It need to read the entire slide into RAM at first, and when load only one slide at level 2, </a:t>
            </a:r>
            <a:r>
              <a:rPr lang="en-US" b="0" i="0" dirty="0" err="1">
                <a:solidFill>
                  <a:srgbClr val="202124"/>
                </a:solidFill>
                <a:effectLst/>
                <a:latin typeface="Roboto"/>
              </a:rPr>
              <a:t>Colab</a:t>
            </a:r>
            <a:r>
              <a:rPr lang="en-US" b="0" i="0" dirty="0">
                <a:solidFill>
                  <a:srgbClr val="202124"/>
                </a:solidFill>
                <a:effectLst/>
                <a:latin typeface="Roboto"/>
              </a:rPr>
              <a:t> would crash due to using all </a:t>
            </a:r>
            <a:r>
              <a:rPr lang="en-US" b="0" i="0" dirty="0" err="1">
                <a:solidFill>
                  <a:srgbClr val="202124"/>
                </a:solidFill>
                <a:effectLst/>
                <a:latin typeface="Roboto"/>
              </a:rPr>
              <a:t>avaliable</a:t>
            </a:r>
            <a:r>
              <a:rPr lang="en-US" b="0" i="0" dirty="0">
                <a:solidFill>
                  <a:srgbClr val="202124"/>
                </a:solidFill>
                <a:effectLst/>
                <a:latin typeface="Roboto"/>
              </a:rPr>
              <a:t> RAM. And another disadvantage of this method is that it need transfer the shape of the tensor all the time to fit into different functions in </a:t>
            </a:r>
            <a:r>
              <a:rPr lang="en-US" b="0" i="0" dirty="0" err="1">
                <a:solidFill>
                  <a:srgbClr val="202124"/>
                </a:solidFill>
                <a:effectLst/>
                <a:latin typeface="Roboto"/>
              </a:rPr>
              <a:t>Tensorflow</a:t>
            </a:r>
            <a:r>
              <a:rPr lang="en-US" b="0" i="0" dirty="0">
                <a:solidFill>
                  <a:srgbClr val="202124"/>
                </a:solidFill>
                <a:effectLst/>
                <a:latin typeface="Roboto"/>
              </a:rPr>
              <a:t>.</a:t>
            </a:r>
            <a:endParaRPr dirty="0"/>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8</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p:cNvSpPr>
          <p:nvPr>
            <p:ph type="sldImg"/>
          </p:nvPr>
        </p:nvSpPr>
        <p:spPr>
          <a:ln>
            <a:solidFill>
              <a:srgbClr val="000000"/>
            </a:solidFill>
            <a:miter/>
          </a:ln>
        </p:spPr>
      </p:sp>
      <p:sp>
        <p:nvSpPr>
          <p:cNvPr id="220162" name="Notes Placeholder 2"/>
          <p:cNvSpPr>
            <a:spLocks noGrp="1"/>
          </p:cNvSpPr>
          <p:nvPr>
            <p:ph type="body" idx="1"/>
          </p:nvPr>
        </p:nvSpPr>
        <p:spPr>
          <a:noFill/>
          <a:ln>
            <a:noFill/>
          </a:ln>
        </p:spPr>
        <p:txBody>
          <a:bodyPr wrap="square" lIns="91440" tIns="45720" rIns="91440" bIns="45720" anchor="t"/>
          <a:lstStyle/>
          <a:p>
            <a:pPr lvl="0">
              <a:spcBef>
                <a:spcPct val="0"/>
              </a:spcBef>
            </a:pPr>
            <a:r>
              <a:rPr lang="en-US" dirty="0"/>
              <a:t>The second method is exacting patches from scratch. For this part, I also did some extra data cleaning. Let me </a:t>
            </a:r>
            <a:r>
              <a:rPr lang="en-US" b="0" i="0" dirty="0">
                <a:solidFill>
                  <a:srgbClr val="333333"/>
                </a:solidFill>
                <a:effectLst/>
                <a:latin typeface="Abel"/>
              </a:rPr>
              <a:t>illustrate what I did. First of all, I set all pixels whose intensity is less than 0.8 to (0,0,0), that is black. In this step, it would remove all non-tissue part in the slide. The second step and the third step are similar to that in the above method. The only different is that I did it by sliding the central point of each patch in the image to get patches, and get the label from the central region (128, 128) of the patch. Finally, I also dropped all patches that are all black, because there are no useful features to exact from these kind of patches.</a:t>
            </a:r>
          </a:p>
          <a:p>
            <a:pPr lvl="0">
              <a:spcBef>
                <a:spcPct val="0"/>
              </a:spcBef>
            </a:pPr>
            <a:endParaRPr lang="en-US" b="0" i="0" dirty="0">
              <a:solidFill>
                <a:srgbClr val="333333"/>
              </a:solidFill>
              <a:effectLst/>
              <a:latin typeface="Abel"/>
            </a:endParaRPr>
          </a:p>
          <a:p>
            <a:pPr lvl="0">
              <a:spcBef>
                <a:spcPct val="0"/>
              </a:spcBef>
            </a:pPr>
            <a:r>
              <a:rPr lang="en-US" b="0" i="0" dirty="0">
                <a:solidFill>
                  <a:srgbClr val="333333"/>
                </a:solidFill>
                <a:effectLst/>
                <a:latin typeface="Abel"/>
              </a:rPr>
              <a:t>Compared to the above method, this method is much slower. But it can deal with larger slides </a:t>
            </a:r>
            <a:r>
              <a:rPr lang="en-US" dirty="0"/>
              <a:t>without crashing.</a:t>
            </a:r>
            <a:endParaRPr lang="en-US" b="0" i="0" dirty="0">
              <a:solidFill>
                <a:srgbClr val="333333"/>
              </a:solidFill>
              <a:effectLst/>
              <a:latin typeface="Abel"/>
            </a:endParaRPr>
          </a:p>
        </p:txBody>
      </p:sp>
      <p:sp>
        <p:nvSpPr>
          <p:cNvPr id="220163"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en-US" sz="1200"/>
              <a:t>9</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2020/12/22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2020/12/22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2020/12/22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fld id="{BB962C8B-B14F-4D97-AF65-F5344CB8AC3E}" type="datetime1">
              <a:rPr lang="en-US">
                <a:latin typeface="Calibri" panose="020F0502020204030204" charset="0"/>
              </a:rPr>
              <a:t>12/22/2020</a:t>
            </a:fld>
            <a:endParaRPr lang="en-US">
              <a:latin typeface="Calibri" panose="020F0502020204030204" charset="0"/>
            </a:endParaRPr>
          </a:p>
        </p:txBody>
      </p:sp>
      <p:sp>
        <p:nvSpPr>
          <p:cNvPr id="3" name="页脚占位符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atin typeface="Calibri" panose="020F0502020204030204" charset="0"/>
              </a:rPr>
              <a:t>‹#›</a:t>
            </a:fld>
            <a:endParaRPr lang="en-US">
              <a:latin typeface="Calibri" panose="020F050202020403020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Microsoft YaHei"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uFillTx/>
                <a:latin typeface="Arial" panose="020B0604020202020204" pitchFamily="34" charset="0"/>
                <a:ea typeface="Microsoft YaHei" panose="020B0503020204020204" pitchFamily="34" charset="-122"/>
              </a:defRPr>
            </a:lvl2pPr>
            <a:lvl3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Microsoft YaHei"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2020/12/22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2020/12/22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2020/12/22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Microsoft YaHei"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122" name="Picture 6" descr="16x9_grey.jpg"/>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5123" name="Rectangle 7"/>
          <p:cNvSpPr/>
          <p:nvPr userDrawn="1"/>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lvl="0" algn="ctr"/>
            <a:endParaRPr sz="2400">
              <a:solidFill>
                <a:srgbClr val="E6B9B8"/>
              </a:solidFill>
              <a:latin typeface="Calibri" panose="020F0502020204030204" charset="0"/>
            </a:endParaRPr>
          </a:p>
        </p:txBody>
      </p:sp>
      <p:pic>
        <p:nvPicPr>
          <p:cNvPr id="5124" name="Picture 8"/>
          <p:cNvPicPr>
            <a:picLocks noChangeAspect="1"/>
          </p:cNvPicPr>
          <p:nvPr userDrawn="1"/>
        </p:nvPicPr>
        <p:blipFill>
          <a:blip r:embed="rId3"/>
          <a:stretch>
            <a:fillRect/>
          </a:stretch>
        </p:blipFill>
        <p:spPr>
          <a:xfrm>
            <a:off x="9550400" y="6405033"/>
            <a:ext cx="2436284" cy="296333"/>
          </a:xfrm>
          <a:prstGeom prst="rect">
            <a:avLst/>
          </a:prstGeom>
          <a:noFill/>
          <a:ln w="9525">
            <a:noFill/>
          </a:ln>
        </p:spPr>
      </p:pic>
      <p:sp>
        <p:nvSpPr>
          <p:cNvPr id="5125" name="TextBox 9"/>
          <p:cNvSpPr txBox="1"/>
          <p:nvPr userDrawn="1"/>
        </p:nvSpPr>
        <p:spPr>
          <a:xfrm>
            <a:off x="0" y="2311400"/>
            <a:ext cx="12192000" cy="1116965"/>
          </a:xfrm>
          <a:prstGeom prst="rect">
            <a:avLst/>
          </a:prstGeom>
          <a:noFill/>
          <a:ln w="9525">
            <a:noFill/>
          </a:ln>
        </p:spPr>
        <p:txBody>
          <a:bodyPr>
            <a:spAutoFit/>
          </a:bodyPr>
          <a:lstStyle/>
          <a:p>
            <a:pPr lvl="0" algn="ctr"/>
            <a:r>
              <a:rPr lang="en-US" altLang="zh-CN" sz="4265" i="1">
                <a:solidFill>
                  <a:schemeClr val="bg1"/>
                </a:solidFill>
                <a:latin typeface="Calibri" panose="020F0502020204030204" charset="0"/>
              </a:rPr>
              <a:t>Section Title Section Title </a:t>
            </a:r>
            <a:endParaRPr lang="en-US" altLang="zh-CN" sz="2400" i="1">
              <a:solidFill>
                <a:schemeClr val="bg1"/>
              </a:solidFill>
              <a:latin typeface="Calibri" panose="020F0502020204030204" charset="0"/>
            </a:endParaRPr>
          </a:p>
          <a:p>
            <a:pPr lvl="0" algn="ctr"/>
            <a:r>
              <a:rPr lang="en-US" altLang="zh-CN" sz="2400" i="1">
                <a:solidFill>
                  <a:schemeClr val="bg1"/>
                </a:solidFill>
                <a:latin typeface="Calibri" panose="020F0502020204030204" charset="0"/>
              </a:rPr>
              <a:t>Section Subtitle Section Subtitle</a:t>
            </a:r>
          </a:p>
        </p:txBody>
      </p:sp>
      <p:sp>
        <p:nvSpPr>
          <p:cNvPr id="5126" name="TextBox 10"/>
          <p:cNvSpPr txBox="1"/>
          <p:nvPr userDrawn="1"/>
        </p:nvSpPr>
        <p:spPr>
          <a:xfrm>
            <a:off x="340784" y="6261100"/>
            <a:ext cx="9042400" cy="398780"/>
          </a:xfrm>
          <a:prstGeom prst="rect">
            <a:avLst/>
          </a:prstGeom>
          <a:noFill/>
          <a:ln w="9525">
            <a:noFill/>
          </a:ln>
        </p:spPr>
        <p:txBody>
          <a:bodyPr>
            <a:spAutoFit/>
          </a:bodyPr>
          <a:lstStyle/>
          <a:p>
            <a:pPr lvl="0">
              <a:lnSpc>
                <a:spcPts val="2400"/>
              </a:lnSpc>
            </a:pPr>
            <a:fld id="{9A0DB2DC-4C9A-4742-B13C-FB6460FD3503}" type="slidenum">
              <a:rPr lang="en-US" sz="1600" b="1">
                <a:solidFill>
                  <a:schemeClr val="bg1"/>
                </a:solidFill>
                <a:latin typeface="Calibri" panose="020F0502020204030204" charset="0"/>
              </a:rPr>
              <a:t>‹#›</a:t>
            </a:fld>
            <a:r>
              <a:rPr lang="en-US" altLang="zh-CN" sz="1600" b="1">
                <a:solidFill>
                  <a:schemeClr val="bg1"/>
                </a:solidFill>
                <a:latin typeface="Calibri" panose="020F0502020204030204" charset="0"/>
              </a:rPr>
              <a:t>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Presentation Title Presentation Title</a:t>
            </a:r>
          </a:p>
        </p:txBody>
      </p:sp>
      <p:sp>
        <p:nvSpPr>
          <p:cNvPr id="2" name="日期占位符 1"/>
          <p:cNvSpPr>
            <a:spLocks noGrp="1"/>
          </p:cNvSpPr>
          <p:nvPr>
            <p:ph type="dt" sz="half" idx="10"/>
          </p:nvPr>
        </p:nvSpPr>
        <p:spPr/>
        <p:txBody>
          <a:bodyPr/>
          <a:lstStyle/>
          <a:p>
            <a:pPr lvl="0"/>
            <a:fld id="{BB962C8B-B14F-4D97-AF65-F5344CB8AC3E}" type="datetimeFigureOut">
              <a:rPr lang="en-US">
                <a:latin typeface="Calibri" panose="020F0502020204030204" charset="0"/>
              </a:rPr>
              <a:t>12/22/2020</a:t>
            </a:fld>
            <a:endParaRPr lang="en-US">
              <a:latin typeface="Calibri" panose="020F0502020204030204" charset="0"/>
            </a:endParaRPr>
          </a:p>
        </p:txBody>
      </p:sp>
      <p:sp>
        <p:nvSpPr>
          <p:cNvPr id="3" name="页脚占位符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a:fld id="{9A0DB2DC-4C9A-4742-B13C-FB6460FD3503}" type="slidenum">
              <a:rPr lang="en-US">
                <a:latin typeface="Calibri" panose="020F0502020204030204" charset="0"/>
              </a:rPr>
              <a:t>‹#›</a:t>
            </a:fld>
            <a:endParaRPr lang="en-US">
              <a:latin typeface="Calibri" panose="020F050202020403020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2020/12/22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2020/12/22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2020/12/22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0FBDFE-C587-4B4C-A407-44438C67B59E}" type="datetimeFigureOut">
              <a:rPr lang="zh-CN" altLang="en-US" smtClean="0"/>
              <a:t>2020/12/22</a:t>
            </a:fld>
            <a:endParaRPr lang="zh-CN" altLang="en-US"/>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0FBDFE-C587-4B4C-A407-44438C67B59E}" type="datetimeFigureOut">
              <a:rPr lang="zh-CN" altLang="en-US" smtClean="0"/>
              <a:t>2020/12/22</a:t>
            </a:fld>
            <a:endParaRPr lang="zh-CN" altLang="en-US"/>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2020/12/22</a:t>
            </a:fld>
            <a:endParaRPr lang="zh-CN" altLang="en-US"/>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2020/12/22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2020/12/22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2020/12/22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hyperlink" Target="https://www.tensorflow.org/api_docs/python/tf/keras/layers/experimental/preprocess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hyperlink" Target="https://arxiv.org/pdf/2002.05709.pdf"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emf"/><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emf"/><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s://github.com/JiayingChen36/Tumor-Detection-in-whole-slide-images-of-histological-lymph-node-sections-/blob/main/Tumor_Detection_Tensorflow.ipynb" TargetMode="External"/><Relationship Id="rId4" Type="http://schemas.openxmlformats.org/officeDocument/2006/relationships/hyperlink" Target="https://github.com/JiayingChen36/Tumor-Detection-in-whole-slide-images-of-histological-lymph-node-sections-/blob/main/Detection_Tumor_From_Scratch.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amelyon17.grand-challenge.org/Background/"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emf"/><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emf"/><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emf"/><Relationship Id="rId7" Type="http://schemas.openxmlformats.org/officeDocument/2006/relationships/diagramLayout" Target="../diagrams/layout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hyperlink" Target="https://www.tensorflow.org/api_docs/python/tf/image/central_crop" TargetMode="External"/><Relationship Id="rId10" Type="http://schemas.microsoft.com/office/2007/relationships/diagramDrawing" Target="../diagrams/drawing2.xml"/><Relationship Id="rId4" Type="http://schemas.openxmlformats.org/officeDocument/2006/relationships/hyperlink" Target="https://www.tensorflow.org/api_docs/python/tf/image/extract_patches" TargetMode="External"/><Relationship Id="rId9"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emf"/><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3" descr="16x9-low-hammers-01.jpg"/>
          <p:cNvPicPr>
            <a:picLocks noChangeAspect="1"/>
          </p:cNvPicPr>
          <p:nvPr/>
        </p:nvPicPr>
        <p:blipFill>
          <a:blip r:embed="rId3"/>
          <a:stretch>
            <a:fillRect/>
          </a:stretch>
        </p:blipFill>
        <p:spPr>
          <a:xfrm>
            <a:off x="0" y="0"/>
            <a:ext cx="12192000" cy="6248400"/>
          </a:xfrm>
          <a:prstGeom prst="rect">
            <a:avLst/>
          </a:prstGeom>
          <a:noFill/>
          <a:ln w="9525">
            <a:noFill/>
          </a:ln>
        </p:spPr>
      </p:pic>
      <p:sp>
        <p:nvSpPr>
          <p:cNvPr id="4098" name="TextBox 7"/>
          <p:cNvSpPr txBox="1"/>
          <p:nvPr/>
        </p:nvSpPr>
        <p:spPr>
          <a:xfrm>
            <a:off x="0" y="414740"/>
            <a:ext cx="12192000" cy="2145203"/>
          </a:xfrm>
          <a:prstGeom prst="rect">
            <a:avLst/>
          </a:prstGeom>
          <a:noFill/>
          <a:ln w="9525">
            <a:noFill/>
          </a:ln>
        </p:spPr>
        <p:txBody>
          <a:bodyPr>
            <a:spAutoFit/>
          </a:bodyPr>
          <a:lstStyle/>
          <a:p>
            <a:pPr algn="ctr"/>
            <a:r>
              <a:rPr lang="en-US" sz="4265" b="0" i="1" dirty="0">
                <a:solidFill>
                  <a:schemeClr val="bg1"/>
                </a:solidFill>
                <a:effectLst/>
                <a:latin typeface="Calibri" panose="020F0502020204030204" charset="0"/>
                <a:sym typeface="+mn-ea"/>
              </a:rPr>
              <a:t>Detecting breast cancer metastases </a:t>
            </a:r>
            <a:r>
              <a:rPr lang="en-US" sz="4270" b="0" i="1" dirty="0">
                <a:solidFill>
                  <a:schemeClr val="bg1"/>
                </a:solidFill>
                <a:effectLst/>
              </a:rPr>
              <a:t>in gigapixel pathology images</a:t>
            </a:r>
            <a:endParaRPr lang="en-US" altLang="zh-CN" sz="4270" i="1" dirty="0">
              <a:solidFill>
                <a:schemeClr val="bg1"/>
              </a:solidFill>
              <a:sym typeface="+mn-ea"/>
            </a:endParaRPr>
          </a:p>
          <a:p>
            <a:pPr algn="ctr"/>
            <a:endParaRPr lang="en-US" altLang="zh-CN" sz="2400" i="1" dirty="0">
              <a:solidFill>
                <a:schemeClr val="bg1"/>
              </a:solidFill>
              <a:latin typeface="Calibri" panose="020F0502020204030204" charset="0"/>
            </a:endParaRPr>
          </a:p>
          <a:p>
            <a:pPr algn="ctr"/>
            <a:r>
              <a:rPr lang="en-US" altLang="zh-CN" sz="2400" i="1" dirty="0">
                <a:solidFill>
                  <a:schemeClr val="bg1"/>
                </a:solidFill>
                <a:latin typeface="Calibri" panose="020F0502020204030204" charset="0"/>
              </a:rPr>
              <a:t>By  </a:t>
            </a:r>
            <a:r>
              <a:rPr lang="en-US" altLang="zh-CN" sz="2400" i="1" dirty="0" err="1">
                <a:solidFill>
                  <a:schemeClr val="bg1"/>
                </a:solidFill>
                <a:latin typeface="Calibri" panose="020F0502020204030204" charset="0"/>
              </a:rPr>
              <a:t>Jiaying</a:t>
            </a:r>
            <a:r>
              <a:rPr lang="en-US" altLang="zh-CN" sz="2400" i="1" dirty="0">
                <a:solidFill>
                  <a:schemeClr val="bg1"/>
                </a:solidFill>
                <a:latin typeface="Calibri" panose="020F0502020204030204" charset="0"/>
              </a:rPr>
              <a:t> Chen</a:t>
            </a:r>
          </a:p>
        </p:txBody>
      </p:sp>
      <p:sp>
        <p:nvSpPr>
          <p:cNvPr id="4099"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4100" name="Picture 8"/>
          <p:cNvPicPr>
            <a:picLocks noChangeAspect="1"/>
          </p:cNvPicPr>
          <p:nvPr/>
        </p:nvPicPr>
        <p:blipFill>
          <a:blip r:embed="rId4"/>
          <a:stretch>
            <a:fillRect/>
          </a:stretch>
        </p:blipFill>
        <p:spPr>
          <a:xfrm>
            <a:off x="9550400" y="6405033"/>
            <a:ext cx="2436284" cy="296333"/>
          </a:xfrm>
          <a:prstGeom prst="rect">
            <a:avLst/>
          </a:prstGeom>
          <a:noFill/>
          <a:ln w="9525">
            <a:noFill/>
          </a:ln>
        </p:spPr>
      </p:pic>
      <p:sp>
        <p:nvSpPr>
          <p:cNvPr id="4101" name="TextBox 5"/>
          <p:cNvSpPr txBox="1"/>
          <p:nvPr/>
        </p:nvSpPr>
        <p:spPr>
          <a:xfrm>
            <a:off x="0" y="6261100"/>
            <a:ext cx="12192000" cy="398780"/>
          </a:xfrm>
          <a:prstGeom prst="rect">
            <a:avLst/>
          </a:prstGeom>
          <a:noFill/>
          <a:ln w="9525">
            <a:noFill/>
          </a:ln>
        </p:spPr>
        <p:txBody>
          <a:bodyPr>
            <a:spAutoFit/>
          </a:bodyPr>
          <a:lstStyle/>
          <a:p>
            <a:pPr algn="ctr">
              <a:lnSpc>
                <a:spcPts val="2400"/>
              </a:lnSpc>
            </a:pPr>
            <a:r>
              <a:rPr lang="en-US" altLang="zh-CN" sz="1600" i="1" dirty="0">
                <a:solidFill>
                  <a:schemeClr val="bg1"/>
                </a:solidFill>
                <a:latin typeface="Calibri" panose="020F0502020204030204" charset="0"/>
              </a:rPr>
              <a:t>TRANSCENDING DISCIPLINES, TRANSFORMING LIVES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11269" name="TextBox 9"/>
          <p:cNvSpPr txBox="1"/>
          <p:nvPr/>
        </p:nvSpPr>
        <p:spPr>
          <a:xfrm>
            <a:off x="340784" y="6261100"/>
            <a:ext cx="9042400" cy="398780"/>
          </a:xfrm>
          <a:prstGeom prst="rect">
            <a:avLst/>
          </a:prstGeom>
          <a:noFill/>
          <a:ln w="9525">
            <a:noFill/>
          </a:ln>
        </p:spPr>
        <p:txBody>
          <a:bodyPr>
            <a:spAutoFit/>
          </a:bodyPr>
          <a:lstStyle/>
          <a:p>
            <a:pPr>
              <a:lnSpc>
                <a:spcPts val="2400"/>
              </a:lnSpc>
            </a:pPr>
            <a:r>
              <a:rPr lang="en-US" altLang="zh-CN" sz="1600" b="1">
                <a:solidFill>
                  <a:schemeClr val="bg1"/>
                </a:solidFill>
                <a:latin typeface="Calibri" panose="020F0502020204030204" charset="0"/>
              </a:rPr>
              <a:t>2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Data preprocessing</a:t>
            </a:r>
          </a:p>
        </p:txBody>
      </p:sp>
      <p:sp>
        <p:nvSpPr>
          <p:cNvPr id="8" name="Rectangle 6"/>
          <p:cNvSpPr/>
          <p:nvPr/>
        </p:nvSpPr>
        <p:spPr>
          <a:xfrm>
            <a:off x="0" y="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11"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Data Augmentation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7455" y="910279"/>
            <a:ext cx="8955540" cy="252787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7455" y="3111189"/>
            <a:ext cx="8955540" cy="273112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905" y="2174217"/>
            <a:ext cx="2330312" cy="2509566"/>
          </a:xfrm>
          <a:prstGeom prst="rect">
            <a:avLst/>
          </a:prstGeom>
        </p:spPr>
      </p:pic>
      <p:sp>
        <p:nvSpPr>
          <p:cNvPr id="16" name="Arrow: Right 15"/>
          <p:cNvSpPr/>
          <p:nvPr/>
        </p:nvSpPr>
        <p:spPr>
          <a:xfrm>
            <a:off x="2581275" y="3274083"/>
            <a:ext cx="456180" cy="30983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TextBox 17"/>
          <p:cNvSpPr txBox="1"/>
          <p:nvPr/>
        </p:nvSpPr>
        <p:spPr>
          <a:xfrm>
            <a:off x="340784" y="5966136"/>
            <a:ext cx="6812491" cy="261610"/>
          </a:xfrm>
          <a:prstGeom prst="rect">
            <a:avLst/>
          </a:prstGeom>
          <a:noFill/>
        </p:spPr>
        <p:txBody>
          <a:bodyPr wrap="square" rtlCol="0">
            <a:spAutoFit/>
          </a:bodyPr>
          <a:lstStyle/>
          <a:p>
            <a:r>
              <a:rPr lang="en-US" sz="1100" dirty="0">
                <a:solidFill>
                  <a:schemeClr val="tx1">
                    <a:lumMod val="50000"/>
                    <a:lumOff val="50000"/>
                  </a:schemeClr>
                </a:solidFill>
                <a:hlinkClick r:id="rId7"/>
              </a:rPr>
              <a:t>https://www.tensorflow.org/api_docs/python/tf/keras/layers/experimental/preprocessing</a:t>
            </a:r>
            <a:endParaRPr lang="en-US" sz="1100" dirty="0">
              <a:solidFill>
                <a:schemeClr val="tx1">
                  <a:lumMod val="50000"/>
                  <a:lumOff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7999"/>
          </a:xfrm>
          <a:prstGeom prst="rect">
            <a:avLst/>
          </a:prstGeom>
          <a:noFill/>
          <a:ln w="9525">
            <a:noFill/>
          </a:ln>
        </p:spPr>
      </p:pic>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4"/>
          <a:stretch>
            <a:fillRect/>
          </a:stretch>
        </p:blipFill>
        <p:spPr>
          <a:xfrm>
            <a:off x="9550400" y="6405033"/>
            <a:ext cx="2436284" cy="296333"/>
          </a:xfrm>
          <a:prstGeom prst="rect">
            <a:avLst/>
          </a:prstGeom>
          <a:noFill/>
          <a:ln w="9525">
            <a:noFill/>
          </a:ln>
        </p:spPr>
      </p:pic>
      <p:sp>
        <p:nvSpPr>
          <p:cNvPr id="11268" name="TextBox 8"/>
          <p:cNvSpPr txBox="1"/>
          <p:nvPr/>
        </p:nvSpPr>
        <p:spPr>
          <a:xfrm>
            <a:off x="0" y="2749867"/>
            <a:ext cx="12192000" cy="748666"/>
          </a:xfrm>
          <a:prstGeom prst="rect">
            <a:avLst/>
          </a:prstGeom>
          <a:noFill/>
          <a:ln w="9525">
            <a:noFill/>
          </a:ln>
        </p:spPr>
        <p:txBody>
          <a:bodyPr>
            <a:spAutoFit/>
          </a:bodyPr>
          <a:lstStyle/>
          <a:p>
            <a:pPr algn="ctr"/>
            <a:r>
              <a:rPr lang="en-US" altLang="zh-CN" sz="4265" i="1" dirty="0">
                <a:solidFill>
                  <a:schemeClr val="bg1"/>
                </a:solidFill>
                <a:latin typeface="Calibri" panose="020F0502020204030204" charset="0"/>
              </a:rPr>
              <a:t>Model</a:t>
            </a:r>
            <a:endParaRPr lang="en-US" altLang="zh-CN" sz="2400" i="1" dirty="0">
              <a:solidFill>
                <a:schemeClr val="bg1"/>
              </a:solidFill>
              <a:latin typeface="Calibri" panose="020F0502020204030204" charset="0"/>
            </a:endParaRPr>
          </a:p>
        </p:txBody>
      </p:sp>
      <p:sp>
        <p:nvSpPr>
          <p:cNvPr id="11269" name="TextBox 9"/>
          <p:cNvSpPr txBox="1"/>
          <p:nvPr/>
        </p:nvSpPr>
        <p:spPr>
          <a:xfrm>
            <a:off x="340784" y="6261100"/>
            <a:ext cx="9042400" cy="398780"/>
          </a:xfrm>
          <a:prstGeom prst="rect">
            <a:avLst/>
          </a:prstGeom>
          <a:noFill/>
          <a:ln w="9525">
            <a:noFill/>
          </a:ln>
        </p:spPr>
        <p:txBody>
          <a:bodyPr>
            <a:spAutoFit/>
          </a:bodyPr>
          <a:lstStyle/>
          <a:p>
            <a:pPr>
              <a:lnSpc>
                <a:spcPts val="2400"/>
              </a:lnSpc>
            </a:pPr>
            <a:r>
              <a:rPr lang="en-US" sz="1600" b="1">
                <a:solidFill>
                  <a:schemeClr val="bg1"/>
                </a:solidFill>
                <a:latin typeface="Calibri" panose="020F0502020204030204" charset="0"/>
              </a:rPr>
              <a:t>3</a:t>
            </a:r>
            <a:r>
              <a:rPr lang="en-US" altLang="zh-CN" sz="1600" b="1">
                <a:solidFill>
                  <a:schemeClr val="bg1"/>
                </a:solidFill>
                <a:latin typeface="Calibri" panose="020F0502020204030204" charset="0"/>
              </a:rPr>
              <a:t>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Model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11269" name="TextBox 9"/>
          <p:cNvSpPr txBox="1"/>
          <p:nvPr/>
        </p:nvSpPr>
        <p:spPr>
          <a:xfrm>
            <a:off x="340784" y="6261100"/>
            <a:ext cx="9042400" cy="398780"/>
          </a:xfrm>
          <a:prstGeom prst="rect">
            <a:avLst/>
          </a:prstGeom>
          <a:noFill/>
          <a:ln w="9525">
            <a:noFill/>
          </a:ln>
        </p:spPr>
        <p:txBody>
          <a:bodyPr>
            <a:spAutoFit/>
          </a:bodyPr>
          <a:lstStyle/>
          <a:p>
            <a:pPr>
              <a:lnSpc>
                <a:spcPts val="2400"/>
              </a:lnSpc>
            </a:pPr>
            <a:r>
              <a:rPr lang="en-US" altLang="zh-CN" sz="1600" b="1">
                <a:solidFill>
                  <a:schemeClr val="bg1"/>
                </a:solidFill>
                <a:latin typeface="Calibri" panose="020F0502020204030204" charset="0"/>
              </a:rPr>
              <a:t>2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Data preprocessing</a:t>
            </a:r>
          </a:p>
        </p:txBody>
      </p:sp>
      <p:sp>
        <p:nvSpPr>
          <p:cNvPr id="8" name="Rectangle 6"/>
          <p:cNvSpPr/>
          <p:nvPr/>
        </p:nvSpPr>
        <p:spPr>
          <a:xfrm>
            <a:off x="0" y="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11"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Architecture of the model</a:t>
            </a:r>
          </a:p>
        </p:txBody>
      </p:sp>
      <p:sp>
        <p:nvSpPr>
          <p:cNvPr id="7" name="Rectangle: Rounded Corners 6"/>
          <p:cNvSpPr/>
          <p:nvPr/>
        </p:nvSpPr>
        <p:spPr>
          <a:xfrm>
            <a:off x="11014347" y="3114421"/>
            <a:ext cx="65562" cy="148157"/>
          </a:xfrm>
          <a:prstGeom prst="roundRect">
            <a:avLst/>
          </a:prstGeom>
          <a:solidFill>
            <a:srgbClr val="9697C2"/>
          </a:solidFill>
          <a:ln>
            <a:solidFill>
              <a:srgbClr val="9697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25" y="1736206"/>
            <a:ext cx="9955085" cy="3950219"/>
          </a:xfrm>
          <a:prstGeom prst="rect">
            <a:avLst/>
          </a:prstGeom>
        </p:spPr>
      </p:pic>
      <p:sp>
        <p:nvSpPr>
          <p:cNvPr id="15" name="Rectangle: Rounded Corners 14"/>
          <p:cNvSpPr/>
          <p:nvPr/>
        </p:nvSpPr>
        <p:spPr>
          <a:xfrm>
            <a:off x="11254079" y="3114421"/>
            <a:ext cx="65562" cy="148157"/>
          </a:xfrm>
          <a:prstGeom prst="roundRect">
            <a:avLst/>
          </a:prstGeom>
          <a:solidFill>
            <a:srgbClr val="9697C2"/>
          </a:solidFill>
          <a:ln>
            <a:solidFill>
              <a:srgbClr val="9697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p:cNvSpPr/>
          <p:nvPr/>
        </p:nvSpPr>
        <p:spPr>
          <a:xfrm>
            <a:off x="11134213" y="3114421"/>
            <a:ext cx="65562" cy="148157"/>
          </a:xfrm>
          <a:prstGeom prst="roundRect">
            <a:avLst/>
          </a:prstGeom>
          <a:solidFill>
            <a:srgbClr val="CC6CA4"/>
          </a:solidFill>
          <a:ln>
            <a:solidFill>
              <a:srgbClr val="C76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p:cNvSpPr/>
          <p:nvPr/>
        </p:nvSpPr>
        <p:spPr>
          <a:xfrm>
            <a:off x="11373945" y="3114421"/>
            <a:ext cx="65562" cy="148157"/>
          </a:xfrm>
          <a:prstGeom prst="roundRect">
            <a:avLst/>
          </a:prstGeom>
          <a:solidFill>
            <a:srgbClr val="CC6CA4"/>
          </a:solidFill>
          <a:ln>
            <a:solidFill>
              <a:srgbClr val="C76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p:cNvSpPr/>
          <p:nvPr/>
        </p:nvSpPr>
        <p:spPr>
          <a:xfrm>
            <a:off x="11493811" y="3114421"/>
            <a:ext cx="65562" cy="148157"/>
          </a:xfrm>
          <a:prstGeom prst="roundRect">
            <a:avLst/>
          </a:prstGeom>
          <a:solidFill>
            <a:srgbClr val="BF0919"/>
          </a:solidFill>
          <a:ln>
            <a:solidFill>
              <a:srgbClr val="C101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p:cNvSpPr/>
          <p:nvPr/>
        </p:nvSpPr>
        <p:spPr>
          <a:xfrm>
            <a:off x="608143" y="5475810"/>
            <a:ext cx="128457" cy="72343"/>
          </a:xfrm>
          <a:prstGeom prst="roundRect">
            <a:avLst/>
          </a:prstGeom>
          <a:solidFill>
            <a:schemeClr val="tx1">
              <a:lumMod val="50000"/>
              <a:lumOff val="50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723900" y="5385023"/>
            <a:ext cx="579438" cy="253916"/>
          </a:xfrm>
          <a:prstGeom prst="rect">
            <a:avLst/>
          </a:prstGeom>
          <a:noFill/>
        </p:spPr>
        <p:txBody>
          <a:bodyPr wrap="square" rtlCol="0">
            <a:spAutoFit/>
          </a:bodyPr>
          <a:lstStyle/>
          <a:p>
            <a:r>
              <a:rPr lang="en-US" sz="1050" dirty="0"/>
              <a:t>Flatten</a:t>
            </a:r>
            <a:endParaRPr lang="en-US" sz="1100" dirty="0"/>
          </a:p>
        </p:txBody>
      </p:sp>
      <p:sp>
        <p:nvSpPr>
          <p:cNvPr id="24" name="Rectangle: Rounded Corners 23"/>
          <p:cNvSpPr/>
          <p:nvPr/>
        </p:nvSpPr>
        <p:spPr>
          <a:xfrm>
            <a:off x="10894482" y="3114579"/>
            <a:ext cx="67211" cy="147999"/>
          </a:xfrm>
          <a:prstGeom prst="roundRect">
            <a:avLst/>
          </a:prstGeom>
          <a:solidFill>
            <a:srgbClr val="7F7F7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p:cNvCxnSpPr>
            <a:stCxn id="24" idx="3"/>
            <a:endCxn id="7" idx="1"/>
          </p:cNvCxnSpPr>
          <p:nvPr/>
        </p:nvCxnSpPr>
        <p:spPr>
          <a:xfrm flipV="1">
            <a:off x="10961693" y="3188500"/>
            <a:ext cx="52654" cy="79"/>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p:cNvCxnSpPr>
            <a:stCxn id="7" idx="3"/>
            <a:endCxn id="16" idx="1"/>
          </p:cNvCxnSpPr>
          <p:nvPr/>
        </p:nvCxnSpPr>
        <p:spPr>
          <a:xfrm>
            <a:off x="11079909" y="3188500"/>
            <a:ext cx="5430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3"/>
            <a:endCxn id="15" idx="1"/>
          </p:cNvCxnSpPr>
          <p:nvPr/>
        </p:nvCxnSpPr>
        <p:spPr>
          <a:xfrm>
            <a:off x="11199775" y="3188500"/>
            <a:ext cx="5430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5" idx="3"/>
            <a:endCxn id="17" idx="1"/>
          </p:cNvCxnSpPr>
          <p:nvPr/>
        </p:nvCxnSpPr>
        <p:spPr>
          <a:xfrm>
            <a:off x="11319641" y="3188500"/>
            <a:ext cx="5430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7" idx="3"/>
            <a:endCxn id="18" idx="1"/>
          </p:cNvCxnSpPr>
          <p:nvPr/>
        </p:nvCxnSpPr>
        <p:spPr>
          <a:xfrm>
            <a:off x="11439507" y="3188500"/>
            <a:ext cx="5430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24" idx="1"/>
          </p:cNvCxnSpPr>
          <p:nvPr/>
        </p:nvCxnSpPr>
        <p:spPr>
          <a:xfrm>
            <a:off x="10386484" y="3187495"/>
            <a:ext cx="507998" cy="1084"/>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0" name="Rectangle 39"/>
          <p:cNvSpPr/>
          <p:nvPr/>
        </p:nvSpPr>
        <p:spPr>
          <a:xfrm>
            <a:off x="521759" y="1983317"/>
            <a:ext cx="9887352" cy="2470150"/>
          </a:xfrm>
          <a:prstGeom prst="rect">
            <a:avLst/>
          </a:prstGeom>
          <a:noFill/>
          <a:ln>
            <a:solidFill>
              <a:schemeClr val="accent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Rectangle 43"/>
          <p:cNvSpPr/>
          <p:nvPr/>
        </p:nvSpPr>
        <p:spPr>
          <a:xfrm flipH="1">
            <a:off x="10571087" y="1983316"/>
            <a:ext cx="1099154" cy="2470150"/>
          </a:xfrm>
          <a:prstGeom prst="rect">
            <a:avLst/>
          </a:prstGeom>
          <a:noFill/>
          <a:ln>
            <a:solidFill>
              <a:schemeClr val="accent2">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TextBox 40"/>
          <p:cNvSpPr txBox="1"/>
          <p:nvPr/>
        </p:nvSpPr>
        <p:spPr>
          <a:xfrm>
            <a:off x="3843867" y="1566332"/>
            <a:ext cx="1404900" cy="379805"/>
          </a:xfrm>
          <a:prstGeom prst="rect">
            <a:avLst/>
          </a:prstGeom>
          <a:noFill/>
        </p:spPr>
        <p:txBody>
          <a:bodyPr wrap="square" rtlCol="0">
            <a:spAutoFit/>
          </a:bodyPr>
          <a:lstStyle/>
          <a:p>
            <a:r>
              <a:rPr lang="en-US" b="1" i="1" dirty="0">
                <a:solidFill>
                  <a:schemeClr val="accent2">
                    <a:lumMod val="60000"/>
                    <a:lumOff val="40000"/>
                  </a:schemeClr>
                </a:solidFill>
              </a:rPr>
              <a:t>Inception V3</a:t>
            </a:r>
          </a:p>
        </p:txBody>
      </p:sp>
      <p:sp>
        <p:nvSpPr>
          <p:cNvPr id="46" name="TextBox 45"/>
          <p:cNvSpPr txBox="1"/>
          <p:nvPr/>
        </p:nvSpPr>
        <p:spPr>
          <a:xfrm>
            <a:off x="10603492" y="1578658"/>
            <a:ext cx="1066750" cy="379805"/>
          </a:xfrm>
          <a:prstGeom prst="rect">
            <a:avLst/>
          </a:prstGeom>
          <a:noFill/>
        </p:spPr>
        <p:txBody>
          <a:bodyPr wrap="square" rtlCol="0">
            <a:spAutoFit/>
          </a:bodyPr>
          <a:lstStyle/>
          <a:p>
            <a:r>
              <a:rPr lang="en-US" b="1" i="1" dirty="0">
                <a:solidFill>
                  <a:schemeClr val="accent2">
                    <a:lumMod val="60000"/>
                    <a:lumOff val="40000"/>
                  </a:schemeClr>
                </a:solidFill>
              </a:rPr>
              <a:t>Classifier</a:t>
            </a:r>
          </a:p>
        </p:txBody>
      </p:sp>
      <p:sp>
        <p:nvSpPr>
          <p:cNvPr id="51" name="Freeform: Shape 50"/>
          <p:cNvSpPr/>
          <p:nvPr/>
        </p:nvSpPr>
        <p:spPr>
          <a:xfrm>
            <a:off x="9839324" y="2308225"/>
            <a:ext cx="549602" cy="1790885"/>
          </a:xfrm>
          <a:custGeom>
            <a:avLst/>
            <a:gdLst>
              <a:gd name="connsiteX0" fmla="*/ 0 w 536575"/>
              <a:gd name="connsiteY0" fmla="*/ 0 h 1768475"/>
              <a:gd name="connsiteX1" fmla="*/ 6350 w 536575"/>
              <a:gd name="connsiteY1" fmla="*/ 323850 h 1768475"/>
              <a:gd name="connsiteX2" fmla="*/ 174625 w 536575"/>
              <a:gd name="connsiteY2" fmla="*/ 323850 h 1768475"/>
              <a:gd name="connsiteX3" fmla="*/ 193675 w 536575"/>
              <a:gd name="connsiteY3" fmla="*/ 352425 h 1768475"/>
              <a:gd name="connsiteX4" fmla="*/ 196850 w 536575"/>
              <a:gd name="connsiteY4" fmla="*/ 1514475 h 1768475"/>
              <a:gd name="connsiteX5" fmla="*/ 79375 w 536575"/>
              <a:gd name="connsiteY5" fmla="*/ 1514475 h 1768475"/>
              <a:gd name="connsiteX6" fmla="*/ 79375 w 536575"/>
              <a:gd name="connsiteY6" fmla="*/ 1768475 h 1768475"/>
              <a:gd name="connsiteX7" fmla="*/ 536575 w 536575"/>
              <a:gd name="connsiteY7" fmla="*/ 1758950 h 1768475"/>
              <a:gd name="connsiteX8" fmla="*/ 520700 w 536575"/>
              <a:gd name="connsiteY8" fmla="*/ 0 h 1768475"/>
              <a:gd name="connsiteX9" fmla="*/ 0 w 536575"/>
              <a:gd name="connsiteY9" fmla="*/ 0 h 176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575" h="1768475">
                <a:moveTo>
                  <a:pt x="0" y="0"/>
                </a:moveTo>
                <a:lnTo>
                  <a:pt x="6350" y="323850"/>
                </a:lnTo>
                <a:lnTo>
                  <a:pt x="174625" y="323850"/>
                </a:lnTo>
                <a:lnTo>
                  <a:pt x="193675" y="352425"/>
                </a:lnTo>
                <a:cubicBezTo>
                  <a:pt x="194733" y="739775"/>
                  <a:pt x="195792" y="1127125"/>
                  <a:pt x="196850" y="1514475"/>
                </a:cubicBezTo>
                <a:lnTo>
                  <a:pt x="79375" y="1514475"/>
                </a:lnTo>
                <a:lnTo>
                  <a:pt x="79375" y="1768475"/>
                </a:lnTo>
                <a:lnTo>
                  <a:pt x="536575" y="1758950"/>
                </a:lnTo>
                <a:lnTo>
                  <a:pt x="520700" y="0"/>
                </a:lnTo>
                <a:lnTo>
                  <a:pt x="0" y="0"/>
                </a:lnTo>
                <a:close/>
              </a:path>
            </a:pathLst>
          </a:custGeom>
          <a:noFill/>
          <a:ln w="19050" cap="rnd" cmpd="sng">
            <a:solidFill>
              <a:srgbClr val="203864"/>
            </a:solidFill>
            <a:prstDash val="dash"/>
            <a:roun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203864"/>
              </a:solidFill>
            </a:endParaRPr>
          </a:p>
        </p:txBody>
      </p:sp>
      <p:sp>
        <p:nvSpPr>
          <p:cNvPr id="52" name="TextBox 51"/>
          <p:cNvSpPr txBox="1"/>
          <p:nvPr/>
        </p:nvSpPr>
        <p:spPr>
          <a:xfrm>
            <a:off x="9472486" y="4717055"/>
            <a:ext cx="1489207" cy="338554"/>
          </a:xfrm>
          <a:prstGeom prst="rect">
            <a:avLst/>
          </a:prstGeom>
          <a:noFill/>
        </p:spPr>
        <p:txBody>
          <a:bodyPr wrap="square" rtlCol="0">
            <a:spAutoFit/>
          </a:bodyPr>
          <a:lstStyle/>
          <a:p>
            <a:r>
              <a:rPr lang="en-US" sz="1600" b="1" dirty="0">
                <a:solidFill>
                  <a:srgbClr val="203864"/>
                </a:solidFill>
                <a:effectLst>
                  <a:outerShdw blurRad="38100" dist="38100" dir="2700000" algn="tl">
                    <a:srgbClr val="000000">
                      <a:alpha val="43137"/>
                    </a:srgbClr>
                  </a:outerShdw>
                </a:effectLst>
              </a:rPr>
              <a:t>Fine tunning</a:t>
            </a:r>
          </a:p>
        </p:txBody>
      </p:sp>
      <p:cxnSp>
        <p:nvCxnSpPr>
          <p:cNvPr id="56" name="Straight Connector 55"/>
          <p:cNvCxnSpPr/>
          <p:nvPr/>
        </p:nvCxnSpPr>
        <p:spPr>
          <a:xfrm>
            <a:off x="10176933" y="4091623"/>
            <a:ext cx="0" cy="686751"/>
          </a:xfrm>
          <a:prstGeom prst="line">
            <a:avLst/>
          </a:prstGeom>
          <a:ln>
            <a:solidFill>
              <a:srgbClr val="20386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p:cTn id="51" dur="500" fill="hold"/>
                                        <p:tgtEl>
                                          <p:spTgt spid="44"/>
                                        </p:tgtEl>
                                        <p:attrNameLst>
                                          <p:attrName>ppt_w</p:attrName>
                                        </p:attrNameLst>
                                      </p:cBhvr>
                                      <p:tavLst>
                                        <p:tav tm="0">
                                          <p:val>
                                            <p:fltVal val="0"/>
                                          </p:val>
                                        </p:tav>
                                        <p:tav tm="100000">
                                          <p:val>
                                            <p:strVal val="#ppt_w"/>
                                          </p:val>
                                        </p:tav>
                                      </p:tavLst>
                                    </p:anim>
                                    <p:anim calcmode="lin" valueType="num">
                                      <p:cBhvr>
                                        <p:cTn id="52" dur="500" fill="hold"/>
                                        <p:tgtEl>
                                          <p:spTgt spid="44"/>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7" grpId="0" animBg="1"/>
      <p:bldP spid="18" grpId="0" animBg="1"/>
      <p:bldP spid="24" grpId="0" animBg="1"/>
      <p:bldP spid="44" grpId="0" animBg="1"/>
      <p:bldP spid="46" grpId="0"/>
      <p:bldP spid="51" grpId="0" animBg="1"/>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7999"/>
          </a:xfrm>
          <a:prstGeom prst="rect">
            <a:avLst/>
          </a:prstGeom>
          <a:noFill/>
          <a:ln w="9525">
            <a:noFill/>
          </a:ln>
        </p:spPr>
      </p:pic>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4"/>
          <a:stretch>
            <a:fillRect/>
          </a:stretch>
        </p:blipFill>
        <p:spPr>
          <a:xfrm>
            <a:off x="9550400" y="6405033"/>
            <a:ext cx="2436284" cy="296333"/>
          </a:xfrm>
          <a:prstGeom prst="rect">
            <a:avLst/>
          </a:prstGeom>
          <a:noFill/>
          <a:ln w="9525">
            <a:noFill/>
          </a:ln>
        </p:spPr>
      </p:pic>
      <p:sp>
        <p:nvSpPr>
          <p:cNvPr id="11268" name="TextBox 8"/>
          <p:cNvSpPr txBox="1"/>
          <p:nvPr/>
        </p:nvSpPr>
        <p:spPr>
          <a:xfrm>
            <a:off x="0" y="2749867"/>
            <a:ext cx="12192000" cy="748666"/>
          </a:xfrm>
          <a:prstGeom prst="rect">
            <a:avLst/>
          </a:prstGeom>
          <a:noFill/>
          <a:ln w="9525">
            <a:noFill/>
          </a:ln>
        </p:spPr>
        <p:txBody>
          <a:bodyPr>
            <a:spAutoFit/>
          </a:bodyPr>
          <a:lstStyle/>
          <a:p>
            <a:pPr algn="ctr"/>
            <a:r>
              <a:rPr lang="en-US" altLang="zh-CN" sz="4265" i="1" dirty="0">
                <a:solidFill>
                  <a:schemeClr val="bg1"/>
                </a:solidFill>
                <a:latin typeface="Calibri" panose="020F0502020204030204" charset="0"/>
              </a:rPr>
              <a:t>Results</a:t>
            </a:r>
            <a:endParaRPr lang="en-US" altLang="zh-CN" sz="2400" i="1" dirty="0">
              <a:solidFill>
                <a:schemeClr val="bg1"/>
              </a:solidFill>
              <a:latin typeface="Calibri" panose="020F0502020204030204" charset="0"/>
            </a:endParaRPr>
          </a:p>
        </p:txBody>
      </p:sp>
      <p:sp>
        <p:nvSpPr>
          <p:cNvPr id="11269" name="TextBox 9"/>
          <p:cNvSpPr txBox="1"/>
          <p:nvPr/>
        </p:nvSpPr>
        <p:spPr>
          <a:xfrm>
            <a:off x="340784" y="6261100"/>
            <a:ext cx="9042400" cy="398780"/>
          </a:xfrm>
          <a:prstGeom prst="rect">
            <a:avLst/>
          </a:prstGeom>
          <a:noFill/>
          <a:ln w="9525">
            <a:noFill/>
          </a:ln>
        </p:spPr>
        <p:txBody>
          <a:bodyPr>
            <a:spAutoFit/>
          </a:bodyPr>
          <a:lstStyle/>
          <a:p>
            <a:pPr>
              <a:lnSpc>
                <a:spcPts val="2400"/>
              </a:lnSpc>
            </a:pPr>
            <a:r>
              <a:rPr lang="en-US" sz="1600" b="1">
                <a:solidFill>
                  <a:schemeClr val="bg1"/>
                </a:solidFill>
                <a:latin typeface="Calibri" panose="020F0502020204030204" charset="0"/>
              </a:rPr>
              <a:t>4</a:t>
            </a:r>
            <a:r>
              <a:rPr lang="en-US" altLang="zh-CN" sz="1600" b="1">
                <a:solidFill>
                  <a:schemeClr val="bg1"/>
                </a:solidFill>
                <a:latin typeface="Calibri" panose="020F0502020204030204" charset="0"/>
              </a:rPr>
              <a:t>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Results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9"/>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53254" name="Picture 10"/>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53255" name="TextBox 11"/>
          <p:cNvSpPr txBox="1"/>
          <p:nvPr/>
        </p:nvSpPr>
        <p:spPr>
          <a:xfrm>
            <a:off x="340784" y="6261100"/>
            <a:ext cx="9042400" cy="398780"/>
          </a:xfrm>
          <a:prstGeom prst="rect">
            <a:avLst/>
          </a:prstGeom>
          <a:noFill/>
          <a:ln w="9525">
            <a:noFill/>
          </a:ln>
        </p:spPr>
        <p:txBody>
          <a:bodyPr>
            <a:spAutoFit/>
          </a:bodyPr>
          <a:lstStyle/>
          <a:p>
            <a:pPr>
              <a:lnSpc>
                <a:spcPts val="2400"/>
              </a:lnSpc>
            </a:pPr>
            <a:r>
              <a:rPr lang="en-US" sz="1600" b="1">
                <a:solidFill>
                  <a:schemeClr val="bg1"/>
                </a:solidFill>
                <a:latin typeface="Calibri" panose="020F0502020204030204" charset="0"/>
              </a:rPr>
              <a:t>4</a:t>
            </a:r>
            <a:r>
              <a:rPr lang="en-US" altLang="zh-CN" sz="1600" b="1">
                <a:solidFill>
                  <a:schemeClr val="bg1"/>
                </a:solidFill>
                <a:latin typeface="Calibri" panose="020F0502020204030204" charset="0"/>
              </a:rPr>
              <a:t>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Presentation Title Presentation Title</a:t>
            </a:r>
          </a:p>
        </p:txBody>
      </p:sp>
      <p:sp>
        <p:nvSpPr>
          <p:cNvPr id="2" name="Rectangle 6"/>
          <p:cNvSpPr/>
          <p:nvPr/>
        </p:nvSpPr>
        <p:spPr>
          <a:xfrm>
            <a:off x="0" y="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3"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Results on the validation dataset</a:t>
            </a:r>
          </a:p>
        </p:txBody>
      </p:sp>
      <p:graphicFrame>
        <p:nvGraphicFramePr>
          <p:cNvPr id="8" name="Table 8"/>
          <p:cNvGraphicFramePr>
            <a:graphicFrameLocks noGrp="1"/>
          </p:cNvGraphicFramePr>
          <p:nvPr/>
        </p:nvGraphicFramePr>
        <p:xfrm>
          <a:off x="340782" y="660354"/>
          <a:ext cx="11402041" cy="3527940"/>
        </p:xfrm>
        <a:graphic>
          <a:graphicData uri="http://schemas.openxmlformats.org/drawingml/2006/table">
            <a:tbl>
              <a:tblPr firstRow="1" bandRow="1">
                <a:tableStyleId>{5C22544A-7EE6-4342-B048-85BDC9FD1C3A}</a:tableStyleId>
              </a:tblPr>
              <a:tblGrid>
                <a:gridCol w="1628863">
                  <a:extLst>
                    <a:ext uri="{9D8B030D-6E8A-4147-A177-3AD203B41FA5}">
                      <a16:colId xmlns:a16="http://schemas.microsoft.com/office/drawing/2014/main" val="20000"/>
                    </a:ext>
                  </a:extLst>
                </a:gridCol>
                <a:gridCol w="1628863">
                  <a:extLst>
                    <a:ext uri="{9D8B030D-6E8A-4147-A177-3AD203B41FA5}">
                      <a16:colId xmlns:a16="http://schemas.microsoft.com/office/drawing/2014/main" val="20001"/>
                    </a:ext>
                  </a:extLst>
                </a:gridCol>
                <a:gridCol w="1628863">
                  <a:extLst>
                    <a:ext uri="{9D8B030D-6E8A-4147-A177-3AD203B41FA5}">
                      <a16:colId xmlns:a16="http://schemas.microsoft.com/office/drawing/2014/main" val="20002"/>
                    </a:ext>
                  </a:extLst>
                </a:gridCol>
                <a:gridCol w="1628863">
                  <a:extLst>
                    <a:ext uri="{9D8B030D-6E8A-4147-A177-3AD203B41FA5}">
                      <a16:colId xmlns:a16="http://schemas.microsoft.com/office/drawing/2014/main" val="20003"/>
                    </a:ext>
                  </a:extLst>
                </a:gridCol>
                <a:gridCol w="1628863">
                  <a:extLst>
                    <a:ext uri="{9D8B030D-6E8A-4147-A177-3AD203B41FA5}">
                      <a16:colId xmlns:a16="http://schemas.microsoft.com/office/drawing/2014/main" val="20004"/>
                    </a:ext>
                  </a:extLst>
                </a:gridCol>
                <a:gridCol w="1628863">
                  <a:extLst>
                    <a:ext uri="{9D8B030D-6E8A-4147-A177-3AD203B41FA5}">
                      <a16:colId xmlns:a16="http://schemas.microsoft.com/office/drawing/2014/main" val="20005"/>
                    </a:ext>
                  </a:extLst>
                </a:gridCol>
                <a:gridCol w="1628863">
                  <a:extLst>
                    <a:ext uri="{9D8B030D-6E8A-4147-A177-3AD203B41FA5}">
                      <a16:colId xmlns:a16="http://schemas.microsoft.com/office/drawing/2014/main" val="20006"/>
                    </a:ext>
                  </a:extLst>
                </a:gridCol>
              </a:tblGrid>
              <a:tr h="643536">
                <a:tc rowSpan="2">
                  <a:txBody>
                    <a:bodyPr/>
                    <a:lstStyle/>
                    <a:p>
                      <a:pPr algn="ctr"/>
                      <a:r>
                        <a:rPr lang="en-US" dirty="0"/>
                        <a:t>Batch Size</a:t>
                      </a: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chemeClr val="accent1">
                        <a:lumMod val="50000"/>
                      </a:schemeClr>
                    </a:solidFill>
                  </a:tcPr>
                </a:tc>
                <a:tc gridSpan="3">
                  <a:txBody>
                    <a:bodyPr/>
                    <a:lstStyle/>
                    <a:p>
                      <a:pPr algn="ctr"/>
                      <a:r>
                        <a:rPr lang="en-US" dirty="0"/>
                        <a:t>Level 2 (From scratch)</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endParaRPr lang="en-US"/>
                    </a:p>
                  </a:txBody>
                  <a:tcPr/>
                </a:tc>
                <a:tc hMerge="1">
                  <a:txBody>
                    <a:bodyPr/>
                    <a:lstStyle/>
                    <a:p>
                      <a:endParaRPr lang="en-US"/>
                    </a:p>
                  </a:txBody>
                  <a:tcPr anchor="ctr">
                    <a:solidFill>
                      <a:schemeClr val="accent1">
                        <a:lumMod val="50000"/>
                      </a:schemeClr>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Level 3 (</a:t>
                      </a:r>
                      <a:r>
                        <a:rPr lang="en-US" dirty="0" err="1"/>
                        <a:t>Tensorflow</a:t>
                      </a:r>
                      <a:r>
                        <a:rPr lang="en-US" dirty="0"/>
                        <a:t>)</a:t>
                      </a:r>
                    </a:p>
                  </a:txBody>
                  <a:tcPr anchor="ctr">
                    <a:lnL w="28575"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endParaRPr lang="en-US"/>
                    </a:p>
                  </a:txBody>
                  <a:tcPr/>
                </a:tc>
                <a:tc hMerge="1">
                  <a:txBody>
                    <a:bodyPr/>
                    <a:lstStyle/>
                    <a:p>
                      <a:endParaRPr lang="en-US"/>
                    </a:p>
                  </a:txBody>
                  <a:tcPr anchor="ctr">
                    <a:solidFill>
                      <a:schemeClr val="accent1">
                        <a:lumMod val="50000"/>
                      </a:schemeClr>
                    </a:solidFill>
                  </a:tcPr>
                </a:tc>
                <a:extLst>
                  <a:ext uri="{0D108BD9-81ED-4DB2-BD59-A6C34878D82A}">
                    <a16:rowId xmlns:a16="http://schemas.microsoft.com/office/drawing/2014/main" val="10000"/>
                  </a:ext>
                </a:extLst>
              </a:tr>
              <a:tr h="643536">
                <a:tc vMerge="1">
                  <a:txBody>
                    <a:bodyPr/>
                    <a:lstStyle/>
                    <a:p>
                      <a:endParaRPr lang="en-US"/>
                    </a:p>
                  </a:txBody>
                  <a:tcPr anchor="ctr">
                    <a:solidFill>
                      <a:schemeClr val="accent1">
                        <a:lumMod val="50000"/>
                      </a:schemeClr>
                    </a:solidFill>
                  </a:tcPr>
                </a:tc>
                <a:tc gridSpan="2">
                  <a:txBody>
                    <a:bodyPr/>
                    <a:lstStyle/>
                    <a:p>
                      <a:pPr algn="ctr"/>
                      <a:r>
                        <a:rPr lang="en-US" dirty="0">
                          <a:solidFill>
                            <a:schemeClr val="bg1"/>
                          </a:solidFill>
                        </a:rPr>
                        <a:t>Confusion Matrix</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endParaRPr lang="en-US"/>
                    </a:p>
                  </a:txBody>
                  <a:tcPr/>
                </a:tc>
                <a:tc>
                  <a:txBody>
                    <a:bodyPr/>
                    <a:lstStyle/>
                    <a:p>
                      <a:pPr algn="ctr"/>
                      <a:r>
                        <a:rPr lang="en-US" dirty="0">
                          <a:solidFill>
                            <a:schemeClr val="bg1"/>
                          </a:solidFill>
                        </a:rPr>
                        <a:t>AUC</a:t>
                      </a: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50000"/>
                      </a:schemeClr>
                    </a:solidFill>
                  </a:tcPr>
                </a:tc>
                <a:tc gridSpan="2">
                  <a:txBody>
                    <a:bodyPr/>
                    <a:lstStyle/>
                    <a:p>
                      <a:pPr algn="ctr"/>
                      <a:r>
                        <a:rPr lang="en-US" dirty="0">
                          <a:solidFill>
                            <a:schemeClr val="bg1"/>
                          </a:solidFill>
                        </a:rPr>
                        <a:t>Confusion Matrix</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50000"/>
                      </a:schemeClr>
                    </a:solidFill>
                  </a:tcPr>
                </a:tc>
                <a:tc hMerge="1">
                  <a:txBody>
                    <a:bodyPr/>
                    <a:lstStyle/>
                    <a:p>
                      <a:endParaRPr lang="en-US"/>
                    </a:p>
                  </a:txBody>
                  <a:tcPr>
                    <a:solidFill>
                      <a:schemeClr val="accent1">
                        <a:lumMod val="50000"/>
                      </a:schemeClr>
                    </a:solidFill>
                  </a:tcPr>
                </a:tc>
                <a:tc>
                  <a:txBody>
                    <a:bodyPr/>
                    <a:lstStyle/>
                    <a:p>
                      <a:pPr algn="ctr"/>
                      <a:r>
                        <a:rPr lang="en-US" dirty="0">
                          <a:solidFill>
                            <a:schemeClr val="bg1"/>
                          </a:solidFill>
                        </a:rPr>
                        <a:t>AUC</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1"/>
                  </a:ext>
                </a:extLst>
              </a:tr>
              <a:tr h="373478">
                <a:tc rowSpan="2">
                  <a:txBody>
                    <a:bodyPr/>
                    <a:lstStyle/>
                    <a:p>
                      <a:pPr algn="ctr"/>
                      <a:r>
                        <a:rPr lang="en-US" dirty="0"/>
                        <a:t>32</a:t>
                      </a:r>
                    </a:p>
                  </a:txBody>
                  <a:tcPr anchor="ctr">
                    <a:lnT w="28575" cap="flat" cmpd="sng" algn="ctr">
                      <a:solidFill>
                        <a:schemeClr val="bg1"/>
                      </a:solidFill>
                      <a:prstDash val="solid"/>
                      <a:round/>
                      <a:headEnd type="none" w="med" len="med"/>
                      <a:tailEnd type="none" w="med" len="med"/>
                    </a:lnT>
                    <a:solidFill>
                      <a:srgbClr val="CFD5EA"/>
                    </a:solidFill>
                  </a:tcPr>
                </a:tc>
                <a:tc>
                  <a:txBody>
                    <a:bodyPr/>
                    <a:lstStyle/>
                    <a:p>
                      <a:pPr algn="ctr"/>
                      <a:r>
                        <a:rPr lang="en-US" dirty="0"/>
                        <a:t>59</a:t>
                      </a:r>
                    </a:p>
                  </a:txBody>
                  <a:tcPr anchor="ctr">
                    <a:lnT w="28575" cap="flat" cmpd="sng" algn="ctr">
                      <a:solidFill>
                        <a:schemeClr val="bg1"/>
                      </a:solidFill>
                      <a:prstDash val="solid"/>
                      <a:round/>
                      <a:headEnd type="none" w="med" len="med"/>
                      <a:tailEnd type="none" w="med" len="med"/>
                    </a:lnT>
                    <a:solidFill>
                      <a:srgbClr val="CFD5EA"/>
                    </a:solidFill>
                  </a:tcPr>
                </a:tc>
                <a:tc>
                  <a:txBody>
                    <a:bodyPr/>
                    <a:lstStyle/>
                    <a:p>
                      <a:pPr algn="ctr"/>
                      <a:r>
                        <a:rPr lang="en-US" dirty="0"/>
                        <a:t>113</a:t>
                      </a:r>
                    </a:p>
                  </a:txBody>
                  <a:tcPr anchor="ctr">
                    <a:lnT w="28575" cap="flat" cmpd="sng" algn="ctr">
                      <a:solidFill>
                        <a:schemeClr val="bg1"/>
                      </a:solidFill>
                      <a:prstDash val="solid"/>
                      <a:round/>
                      <a:headEnd type="none" w="med" len="med"/>
                      <a:tailEnd type="none" w="med" len="med"/>
                    </a:lnT>
                    <a:solidFill>
                      <a:srgbClr val="CFD5EA"/>
                    </a:solidFill>
                  </a:tcPr>
                </a:tc>
                <a:tc rowSpan="2">
                  <a:txBody>
                    <a:bodyPr/>
                    <a:lstStyle/>
                    <a:p>
                      <a:pPr algn="ctr"/>
                      <a:r>
                        <a:rPr lang="en-US" dirty="0"/>
                        <a:t>0.9514</a:t>
                      </a:r>
                    </a:p>
                  </a:txBody>
                  <a:tcPr anchor="ctr">
                    <a:lnT w="28575" cap="flat" cmpd="sng" algn="ctr">
                      <a:solidFill>
                        <a:schemeClr val="bg1"/>
                      </a:solidFill>
                      <a:prstDash val="solid"/>
                      <a:round/>
                      <a:headEnd type="none" w="med" len="med"/>
                      <a:tailEnd type="none" w="med" len="med"/>
                    </a:lnT>
                    <a:solidFill>
                      <a:srgbClr val="CFD5EA"/>
                    </a:solidFill>
                  </a:tcPr>
                </a:tc>
                <a:tc>
                  <a:txBody>
                    <a:bodyPr/>
                    <a:lstStyle/>
                    <a:p>
                      <a:pPr algn="ctr"/>
                      <a:r>
                        <a:rPr lang="en-US" dirty="0"/>
                        <a:t>75</a:t>
                      </a:r>
                    </a:p>
                  </a:txBody>
                  <a:tcPr anchor="ctr">
                    <a:lnT w="28575" cap="flat" cmpd="sng" algn="ctr">
                      <a:solidFill>
                        <a:schemeClr val="bg1"/>
                      </a:solidFill>
                      <a:prstDash val="solid"/>
                      <a:round/>
                      <a:headEnd type="none" w="med" len="med"/>
                      <a:tailEnd type="none" w="med" len="med"/>
                    </a:lnT>
                    <a:solidFill>
                      <a:srgbClr val="CF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mn-lt"/>
                          <a:ea typeface="+mn-ea"/>
                          <a:cs typeface="+mn-cs"/>
                        </a:rPr>
                        <a:t>6028</a:t>
                      </a:r>
                    </a:p>
                  </a:txBody>
                  <a:tcPr anchor="ctr">
                    <a:lnT w="28575" cap="flat" cmpd="sng" algn="ctr">
                      <a:solidFill>
                        <a:schemeClr val="bg1"/>
                      </a:solidFill>
                      <a:prstDash val="solid"/>
                      <a:round/>
                      <a:headEnd type="none" w="med" len="med"/>
                      <a:tailEnd type="none" w="med" len="med"/>
                    </a:lnT>
                    <a:solidFill>
                      <a:srgbClr val="CFD5EA"/>
                    </a:solidFill>
                  </a:tcPr>
                </a:tc>
                <a:tc rowSpan="2">
                  <a:txBody>
                    <a:bodyPr/>
                    <a:lstStyle/>
                    <a:p>
                      <a:pPr algn="ctr"/>
                      <a:r>
                        <a:rPr lang="en-US" sz="1800" b="0" kern="1200" dirty="0">
                          <a:solidFill>
                            <a:schemeClr val="dk1"/>
                          </a:solidFill>
                          <a:effectLst/>
                          <a:latin typeface="+mn-lt"/>
                          <a:ea typeface="+mn-ea"/>
                          <a:cs typeface="+mn-cs"/>
                        </a:rPr>
                        <a:t>0.8573</a:t>
                      </a:r>
                    </a:p>
                  </a:txBody>
                  <a:tcPr anchor="ctr">
                    <a:lnT w="28575" cap="flat" cmpd="sng" algn="ctr">
                      <a:solidFill>
                        <a:schemeClr val="bg1"/>
                      </a:solidFill>
                      <a:prstDash val="solid"/>
                      <a:round/>
                      <a:headEnd type="none" w="med" len="med"/>
                      <a:tailEnd type="none" w="med" len="med"/>
                    </a:lnT>
                    <a:solidFill>
                      <a:srgbClr val="CFD5EA"/>
                    </a:solidFill>
                  </a:tcPr>
                </a:tc>
                <a:extLst>
                  <a:ext uri="{0D108BD9-81ED-4DB2-BD59-A6C34878D82A}">
                    <a16:rowId xmlns:a16="http://schemas.microsoft.com/office/drawing/2014/main" val="10002"/>
                  </a:ext>
                </a:extLst>
              </a:tr>
              <a:tr h="373478">
                <a:tc vMerge="1">
                  <a:txBody>
                    <a:bodyPr/>
                    <a:lstStyle/>
                    <a:p>
                      <a:endParaRPr lang="en-US"/>
                    </a:p>
                  </a:txBody>
                  <a:tcPr/>
                </a:tc>
                <a:tc>
                  <a:txBody>
                    <a:bodyPr/>
                    <a:lstStyle/>
                    <a:p>
                      <a:pPr algn="ctr"/>
                      <a:r>
                        <a:rPr lang="en-US" dirty="0"/>
                        <a:t>51</a:t>
                      </a:r>
                    </a:p>
                  </a:txBody>
                  <a:tcPr anchor="ctr">
                    <a:solidFill>
                      <a:srgbClr val="CFD5EA"/>
                    </a:solidFill>
                  </a:tcPr>
                </a:tc>
                <a:tc>
                  <a:txBody>
                    <a:bodyPr/>
                    <a:lstStyle/>
                    <a:p>
                      <a:pPr algn="ctr"/>
                      <a:r>
                        <a:rPr lang="en-US" dirty="0"/>
                        <a:t>20858</a:t>
                      </a:r>
                    </a:p>
                  </a:txBody>
                  <a:tcPr anchor="ctr">
                    <a:solidFill>
                      <a:srgbClr val="CFD5EA"/>
                    </a:solidFill>
                  </a:tcPr>
                </a:tc>
                <a:tc vMerge="1">
                  <a:txBody>
                    <a:bodyPr/>
                    <a:lstStyle/>
                    <a:p>
                      <a:endParaRPr lang="en-US"/>
                    </a:p>
                  </a:txBody>
                  <a:tcPr/>
                </a:tc>
                <a:tc>
                  <a:txBody>
                    <a:bodyPr/>
                    <a:lstStyle/>
                    <a:p>
                      <a:pPr algn="ctr"/>
                      <a:r>
                        <a:rPr lang="en-US" dirty="0"/>
                        <a:t>0</a:t>
                      </a:r>
                    </a:p>
                  </a:txBody>
                  <a:tcPr anchor="ctr">
                    <a:solidFill>
                      <a:srgbClr val="CF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mn-lt"/>
                          <a:ea typeface="+mn-ea"/>
                          <a:cs typeface="+mn-cs"/>
                        </a:rPr>
                        <a:t>10758</a:t>
                      </a:r>
                    </a:p>
                  </a:txBody>
                  <a:tcPr anchor="ctr">
                    <a:solidFill>
                      <a:srgbClr val="CFD5EA"/>
                    </a:solidFill>
                  </a:tcPr>
                </a:tc>
                <a:tc vMerge="1">
                  <a:txBody>
                    <a:bodyPr/>
                    <a:lstStyle/>
                    <a:p>
                      <a:endParaRPr lang="en-US"/>
                    </a:p>
                  </a:txBody>
                  <a:tcPr/>
                </a:tc>
                <a:extLst>
                  <a:ext uri="{0D108BD9-81ED-4DB2-BD59-A6C34878D82A}">
                    <a16:rowId xmlns:a16="http://schemas.microsoft.com/office/drawing/2014/main" val="10003"/>
                  </a:ext>
                </a:extLst>
              </a:tr>
              <a:tr h="373478">
                <a:tc rowSpan="2">
                  <a:txBody>
                    <a:bodyPr/>
                    <a:lstStyle/>
                    <a:p>
                      <a:pPr algn="ctr"/>
                      <a:r>
                        <a:rPr lang="en-US" dirty="0"/>
                        <a:t>128</a:t>
                      </a:r>
                    </a:p>
                  </a:txBody>
                  <a:tcPr anchor="ctr">
                    <a:solidFill>
                      <a:srgbClr val="EAEFFA"/>
                    </a:solidFill>
                  </a:tcPr>
                </a:tc>
                <a:tc>
                  <a:txBody>
                    <a:bodyPr/>
                    <a:lstStyle/>
                    <a:p>
                      <a:pPr algn="ctr"/>
                      <a:r>
                        <a:rPr lang="en-US" dirty="0"/>
                        <a:t>73</a:t>
                      </a:r>
                    </a:p>
                  </a:txBody>
                  <a:tcPr anchor="ctr">
                    <a:solidFill>
                      <a:srgbClr val="EAEFFA"/>
                    </a:solidFill>
                  </a:tcPr>
                </a:tc>
                <a:tc>
                  <a:txBody>
                    <a:bodyPr/>
                    <a:lstStyle/>
                    <a:p>
                      <a:pPr algn="ctr"/>
                      <a:r>
                        <a:rPr lang="en-US" dirty="0"/>
                        <a:t>324</a:t>
                      </a:r>
                    </a:p>
                  </a:txBody>
                  <a:tcPr anchor="ctr">
                    <a:solidFill>
                      <a:srgbClr val="EAEFFA"/>
                    </a:solidFill>
                  </a:tcPr>
                </a:tc>
                <a:tc rowSpan="2">
                  <a:txBody>
                    <a:bodyPr/>
                    <a:lstStyle/>
                    <a:p>
                      <a:pPr algn="ctr"/>
                      <a:r>
                        <a:rPr lang="en-US" dirty="0"/>
                        <a:t>0.9724</a:t>
                      </a:r>
                    </a:p>
                  </a:txBody>
                  <a:tcPr anchor="ctr">
                    <a:solidFill>
                      <a:srgbClr val="EAEFFA"/>
                    </a:solidFill>
                  </a:tcPr>
                </a:tc>
                <a:tc>
                  <a:txBody>
                    <a:bodyPr/>
                    <a:lstStyle/>
                    <a:p>
                      <a:pPr algn="ctr"/>
                      <a:r>
                        <a:rPr lang="en-US" dirty="0"/>
                        <a:t>73</a:t>
                      </a:r>
                    </a:p>
                  </a:txBody>
                  <a:tcPr anchor="ctr">
                    <a:solidFill>
                      <a:srgbClr val="EAEF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mn-lt"/>
                          <a:ea typeface="+mn-ea"/>
                          <a:cs typeface="+mn-cs"/>
                        </a:rPr>
                        <a:t>2977</a:t>
                      </a:r>
                    </a:p>
                  </a:txBody>
                  <a:tcPr anchor="ctr">
                    <a:solidFill>
                      <a:srgbClr val="EAEFFA"/>
                    </a:solidFill>
                  </a:tcPr>
                </a:tc>
                <a:tc rowSpan="2">
                  <a:txBody>
                    <a:bodyPr/>
                    <a:lstStyle/>
                    <a:p>
                      <a:pPr algn="ctr"/>
                      <a:r>
                        <a:rPr lang="en-US" sz="1800" b="0" kern="1200" dirty="0">
                          <a:solidFill>
                            <a:schemeClr val="dk1"/>
                          </a:solidFill>
                          <a:effectLst/>
                          <a:latin typeface="+mn-lt"/>
                          <a:ea typeface="+mn-ea"/>
                          <a:cs typeface="+mn-cs"/>
                        </a:rPr>
                        <a:t>0.9093</a:t>
                      </a:r>
                    </a:p>
                  </a:txBody>
                  <a:tcPr anchor="ctr">
                    <a:solidFill>
                      <a:srgbClr val="EAEFFA"/>
                    </a:solidFill>
                  </a:tcPr>
                </a:tc>
                <a:extLst>
                  <a:ext uri="{0D108BD9-81ED-4DB2-BD59-A6C34878D82A}">
                    <a16:rowId xmlns:a16="http://schemas.microsoft.com/office/drawing/2014/main" val="10004"/>
                  </a:ext>
                </a:extLst>
              </a:tr>
              <a:tr h="373478">
                <a:tc vMerge="1">
                  <a:txBody>
                    <a:bodyPr/>
                    <a:lstStyle/>
                    <a:p>
                      <a:endParaRPr lang="en-US"/>
                    </a:p>
                  </a:txBody>
                  <a:tcPr anchor="ctr"/>
                </a:tc>
                <a:tc>
                  <a:txBody>
                    <a:bodyPr/>
                    <a:lstStyle/>
                    <a:p>
                      <a:pPr algn="ctr"/>
                      <a:r>
                        <a:rPr lang="en-US" dirty="0"/>
                        <a:t>37</a:t>
                      </a:r>
                    </a:p>
                  </a:txBody>
                  <a:tcPr anchor="ctr">
                    <a:solidFill>
                      <a:srgbClr val="EAEFFA"/>
                    </a:solidFill>
                  </a:tcPr>
                </a:tc>
                <a:tc>
                  <a:txBody>
                    <a:bodyPr/>
                    <a:lstStyle/>
                    <a:p>
                      <a:pPr algn="ctr"/>
                      <a:r>
                        <a:rPr lang="en-US" dirty="0"/>
                        <a:t>20647</a:t>
                      </a:r>
                    </a:p>
                  </a:txBody>
                  <a:tcPr anchor="ctr">
                    <a:solidFill>
                      <a:srgbClr val="EAEFFA"/>
                    </a:solidFill>
                  </a:tcPr>
                </a:tc>
                <a:tc vMerge="1">
                  <a:txBody>
                    <a:bodyPr/>
                    <a:lstStyle/>
                    <a:p>
                      <a:endParaRPr lang="en-US"/>
                    </a:p>
                  </a:txBody>
                  <a:tcPr anchor="ctr"/>
                </a:tc>
                <a:tc>
                  <a:txBody>
                    <a:bodyPr/>
                    <a:lstStyle/>
                    <a:p>
                      <a:pPr algn="ctr"/>
                      <a:r>
                        <a:rPr lang="en-US" dirty="0"/>
                        <a:t>2</a:t>
                      </a:r>
                    </a:p>
                  </a:txBody>
                  <a:tcPr anchor="ctr">
                    <a:solidFill>
                      <a:srgbClr val="EAEF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mn-lt"/>
                          <a:ea typeface="+mn-ea"/>
                          <a:cs typeface="+mn-cs"/>
                        </a:rPr>
                        <a:t>13809</a:t>
                      </a:r>
                    </a:p>
                  </a:txBody>
                  <a:tcPr anchor="ctr">
                    <a:solidFill>
                      <a:srgbClr val="EAEFFA"/>
                    </a:solidFill>
                  </a:tcPr>
                </a:tc>
                <a:tc vMerge="1">
                  <a:txBody>
                    <a:bodyPr/>
                    <a:lstStyle/>
                    <a:p>
                      <a:endParaRPr lang="en-US"/>
                    </a:p>
                  </a:txBody>
                  <a:tcPr anchor="ctr"/>
                </a:tc>
                <a:extLst>
                  <a:ext uri="{0D108BD9-81ED-4DB2-BD59-A6C34878D82A}">
                    <a16:rowId xmlns:a16="http://schemas.microsoft.com/office/drawing/2014/main" val="10005"/>
                  </a:ext>
                </a:extLst>
              </a:tr>
              <a:tr h="373478">
                <a:tc rowSpan="2">
                  <a:txBody>
                    <a:bodyPr/>
                    <a:lstStyle/>
                    <a:p>
                      <a:pPr algn="ctr"/>
                      <a:r>
                        <a:rPr lang="en-US" dirty="0"/>
                        <a:t>256</a:t>
                      </a:r>
                    </a:p>
                  </a:txBody>
                  <a:tcPr anchor="ctr">
                    <a:solidFill>
                      <a:srgbClr val="CFD5EA"/>
                    </a:solidFill>
                  </a:tcPr>
                </a:tc>
                <a:tc>
                  <a:txBody>
                    <a:bodyPr/>
                    <a:lstStyle/>
                    <a:p>
                      <a:pPr algn="ctr"/>
                      <a:r>
                        <a:rPr lang="en-US" dirty="0"/>
                        <a:t>75</a:t>
                      </a:r>
                    </a:p>
                  </a:txBody>
                  <a:tcPr anchor="ctr">
                    <a:solidFill>
                      <a:srgbClr val="CFD5EA"/>
                    </a:solidFill>
                  </a:tcPr>
                </a:tc>
                <a:tc>
                  <a:txBody>
                    <a:bodyPr/>
                    <a:lstStyle/>
                    <a:p>
                      <a:pPr algn="ctr"/>
                      <a:r>
                        <a:rPr lang="en-US" dirty="0"/>
                        <a:t>399</a:t>
                      </a:r>
                    </a:p>
                  </a:txBody>
                  <a:tcPr anchor="ctr">
                    <a:solidFill>
                      <a:srgbClr val="CFD5EA"/>
                    </a:solidFill>
                  </a:tcPr>
                </a:tc>
                <a:tc rowSpan="2">
                  <a:txBody>
                    <a:bodyPr/>
                    <a:lstStyle/>
                    <a:p>
                      <a:pPr algn="ctr"/>
                      <a:r>
                        <a:rPr lang="en-US" dirty="0"/>
                        <a:t>0.9807</a:t>
                      </a:r>
                    </a:p>
                  </a:txBody>
                  <a:tcPr anchor="ctr">
                    <a:solidFill>
                      <a:srgbClr val="CFD5EA"/>
                    </a:solidFill>
                  </a:tcPr>
                </a:tc>
                <a:tc>
                  <a:txBody>
                    <a:bodyPr/>
                    <a:lstStyle/>
                    <a:p>
                      <a:pPr algn="ctr"/>
                      <a:r>
                        <a:rPr lang="en-US" dirty="0"/>
                        <a:t>73</a:t>
                      </a:r>
                    </a:p>
                  </a:txBody>
                  <a:tcPr anchor="ctr">
                    <a:solidFill>
                      <a:srgbClr val="CF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mn-lt"/>
                          <a:ea typeface="+mn-ea"/>
                          <a:cs typeface="+mn-cs"/>
                        </a:rPr>
                        <a:t>2382</a:t>
                      </a:r>
                    </a:p>
                  </a:txBody>
                  <a:tcPr anchor="ctr">
                    <a:solidFill>
                      <a:srgbClr val="CFD5EA"/>
                    </a:solidFill>
                  </a:tcPr>
                </a:tc>
                <a:tc rowSpan="2">
                  <a:txBody>
                    <a:bodyPr/>
                    <a:lstStyle/>
                    <a:p>
                      <a:pPr algn="ctr"/>
                      <a:r>
                        <a:rPr lang="en-US" sz="1800" b="0" kern="1200" dirty="0">
                          <a:solidFill>
                            <a:schemeClr val="dk1"/>
                          </a:solidFill>
                          <a:effectLst/>
                          <a:latin typeface="+mn-lt"/>
                          <a:ea typeface="+mn-ea"/>
                          <a:cs typeface="+mn-cs"/>
                        </a:rPr>
                        <a:t>0.9155</a:t>
                      </a:r>
                    </a:p>
                  </a:txBody>
                  <a:tcPr anchor="ctr">
                    <a:solidFill>
                      <a:srgbClr val="CFD5EA"/>
                    </a:solidFill>
                  </a:tcPr>
                </a:tc>
                <a:extLst>
                  <a:ext uri="{0D108BD9-81ED-4DB2-BD59-A6C34878D82A}">
                    <a16:rowId xmlns:a16="http://schemas.microsoft.com/office/drawing/2014/main" val="10006"/>
                  </a:ext>
                </a:extLst>
              </a:tr>
              <a:tr h="373478">
                <a:tc vMerge="1">
                  <a:txBody>
                    <a:bodyPr/>
                    <a:lstStyle/>
                    <a:p>
                      <a:endParaRPr lang="en-US"/>
                    </a:p>
                  </a:txBody>
                  <a:tcPr anchor="ctr"/>
                </a:tc>
                <a:tc>
                  <a:txBody>
                    <a:bodyPr/>
                    <a:lstStyle/>
                    <a:p>
                      <a:pPr algn="ctr"/>
                      <a:r>
                        <a:rPr lang="en-US" dirty="0"/>
                        <a:t>35</a:t>
                      </a:r>
                    </a:p>
                  </a:txBody>
                  <a:tcPr anchor="ctr">
                    <a:solidFill>
                      <a:srgbClr val="CFD5EA"/>
                    </a:solidFill>
                  </a:tcPr>
                </a:tc>
                <a:tc>
                  <a:txBody>
                    <a:bodyPr/>
                    <a:lstStyle/>
                    <a:p>
                      <a:pPr algn="ctr"/>
                      <a:r>
                        <a:rPr lang="en-US" dirty="0"/>
                        <a:t>20572</a:t>
                      </a:r>
                    </a:p>
                  </a:txBody>
                  <a:tcPr anchor="ctr">
                    <a:solidFill>
                      <a:srgbClr val="CFD5EA"/>
                    </a:solidFill>
                  </a:tcPr>
                </a:tc>
                <a:tc vMerge="1">
                  <a:txBody>
                    <a:bodyPr/>
                    <a:lstStyle/>
                    <a:p>
                      <a:endParaRPr lang="en-US"/>
                    </a:p>
                  </a:txBody>
                  <a:tcPr anchor="ctr">
                    <a:solidFill>
                      <a:srgbClr val="D2DDF5"/>
                    </a:solidFill>
                  </a:tcPr>
                </a:tc>
                <a:tc>
                  <a:txBody>
                    <a:bodyPr/>
                    <a:lstStyle/>
                    <a:p>
                      <a:pPr algn="ctr"/>
                      <a:r>
                        <a:rPr lang="en-US" dirty="0"/>
                        <a:t>2</a:t>
                      </a:r>
                    </a:p>
                  </a:txBody>
                  <a:tcPr anchor="ctr">
                    <a:solidFill>
                      <a:srgbClr val="CFD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mn-lt"/>
                          <a:ea typeface="+mn-ea"/>
                          <a:cs typeface="+mn-cs"/>
                        </a:rPr>
                        <a:t>14404</a:t>
                      </a:r>
                    </a:p>
                  </a:txBody>
                  <a:tcPr anchor="ctr">
                    <a:solidFill>
                      <a:srgbClr val="CFD5EA"/>
                    </a:solidFill>
                  </a:tcPr>
                </a:tc>
                <a:tc vMerge="1">
                  <a:txBody>
                    <a:bodyPr/>
                    <a:lstStyle/>
                    <a:p>
                      <a:endParaRPr lang="en-US"/>
                    </a:p>
                  </a:txBody>
                  <a:tcPr anchor="ctr"/>
                </a:tc>
                <a:extLst>
                  <a:ext uri="{0D108BD9-81ED-4DB2-BD59-A6C34878D82A}">
                    <a16:rowId xmlns:a16="http://schemas.microsoft.com/office/drawing/2014/main" val="10007"/>
                  </a:ext>
                </a:extLst>
              </a:tr>
            </a:tbl>
          </a:graphicData>
        </a:graphic>
      </p:graphicFrame>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782" y="4192841"/>
            <a:ext cx="5890684" cy="1929113"/>
          </a:xfrm>
          <a:prstGeom prst="rect">
            <a:avLst/>
          </a:prstGeom>
        </p:spPr>
      </p:pic>
      <p:sp>
        <p:nvSpPr>
          <p:cNvPr id="13" name="TextBox 12"/>
          <p:cNvSpPr txBox="1"/>
          <p:nvPr/>
        </p:nvSpPr>
        <p:spPr>
          <a:xfrm>
            <a:off x="7114819" y="4756682"/>
            <a:ext cx="4536730"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Level 2: Batch </a:t>
            </a:r>
            <a:r>
              <a:rPr lang="zh-CN" altLang="en-US" dirty="0"/>
              <a:t>↑</a:t>
            </a:r>
            <a:r>
              <a:rPr lang="en-US" altLang="zh-CN" dirty="0"/>
              <a:t>  -&gt;  TP </a:t>
            </a:r>
            <a:r>
              <a:rPr lang="zh-CN" altLang="en-US" dirty="0"/>
              <a:t>↑</a:t>
            </a:r>
            <a:r>
              <a:rPr lang="en-US" altLang="zh-CN" dirty="0"/>
              <a:t>, TN </a:t>
            </a:r>
            <a:r>
              <a:rPr lang="zh-CN" altLang="en-US" dirty="0"/>
              <a:t>↓</a:t>
            </a:r>
            <a:r>
              <a:rPr lang="en-US" altLang="zh-CN" dirty="0"/>
              <a:t>, AUC </a:t>
            </a:r>
            <a:r>
              <a:rPr lang="zh-CN" altLang="en-US" dirty="0"/>
              <a:t>↑</a:t>
            </a:r>
            <a:r>
              <a:rPr lang="en-US" altLang="zh-CN" dirty="0"/>
              <a:t> </a:t>
            </a:r>
            <a:endParaRPr lang="en-US" dirty="0"/>
          </a:p>
          <a:p>
            <a:endParaRPr lang="en-US" dirty="0"/>
          </a:p>
          <a:p>
            <a:pPr marL="285750" indent="-285750">
              <a:buFont typeface="Wingdings" panose="05000000000000000000" pitchFamily="2" charset="2"/>
              <a:buChar char="Ø"/>
            </a:pPr>
            <a:r>
              <a:rPr lang="en-US" dirty="0"/>
              <a:t>Level 3: Batch </a:t>
            </a:r>
            <a:r>
              <a:rPr lang="zh-CN" altLang="en-US" dirty="0"/>
              <a:t>↑</a:t>
            </a:r>
            <a:r>
              <a:rPr lang="en-US" altLang="zh-CN" dirty="0"/>
              <a:t>  -&gt;  TP </a:t>
            </a:r>
            <a:r>
              <a:rPr lang="zh-CN" altLang="en-US" dirty="0"/>
              <a:t>↓</a:t>
            </a:r>
            <a:r>
              <a:rPr lang="en-US" altLang="zh-CN" dirty="0"/>
              <a:t>, TN </a:t>
            </a:r>
            <a:r>
              <a:rPr lang="zh-CN" altLang="en-US" dirty="0"/>
              <a:t>↑</a:t>
            </a:r>
            <a:r>
              <a:rPr lang="en-US" altLang="zh-CN" dirty="0"/>
              <a:t>, AUC </a:t>
            </a:r>
            <a:r>
              <a:rPr lang="zh-CN" altLang="en-US" dirty="0"/>
              <a:t>↑</a:t>
            </a:r>
            <a:r>
              <a:rPr lang="en-US" altLang="zh-CN" dirty="0"/>
              <a:t> </a:t>
            </a:r>
            <a:endParaRPr lang="en-US" dirty="0"/>
          </a:p>
        </p:txBody>
      </p:sp>
      <p:sp>
        <p:nvSpPr>
          <p:cNvPr id="21" name="TextBox 20"/>
          <p:cNvSpPr txBox="1"/>
          <p:nvPr/>
        </p:nvSpPr>
        <p:spPr>
          <a:xfrm>
            <a:off x="237322" y="6040439"/>
            <a:ext cx="6097604" cy="261610"/>
          </a:xfrm>
          <a:prstGeom prst="rect">
            <a:avLst/>
          </a:prstGeom>
          <a:noFill/>
        </p:spPr>
        <p:txBody>
          <a:bodyPr wrap="square">
            <a:spAutoFit/>
          </a:bodyPr>
          <a:lstStyle/>
          <a:p>
            <a:r>
              <a:rPr lang="en-US" sz="1100" dirty="0">
                <a:solidFill>
                  <a:schemeClr val="tx1">
                    <a:lumMod val="50000"/>
                    <a:lumOff val="50000"/>
                  </a:schemeClr>
                </a:solidFill>
                <a:hlinkClick r:id="rId5"/>
              </a:rPr>
              <a:t>A Simple Framework for Contrastive Learning of Visual Representations </a:t>
            </a:r>
            <a:endParaRPr lang="en-US" sz="1100" dirty="0">
              <a:solidFill>
                <a:schemeClr val="tx1">
                  <a:lumMod val="50000"/>
                  <a:lumOff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9"/>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53254" name="Picture 10"/>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53255" name="TextBox 11"/>
          <p:cNvSpPr txBox="1"/>
          <p:nvPr/>
        </p:nvSpPr>
        <p:spPr>
          <a:xfrm>
            <a:off x="340784" y="6261100"/>
            <a:ext cx="9042400" cy="398780"/>
          </a:xfrm>
          <a:prstGeom prst="rect">
            <a:avLst/>
          </a:prstGeom>
          <a:noFill/>
          <a:ln w="9525">
            <a:noFill/>
          </a:ln>
        </p:spPr>
        <p:txBody>
          <a:bodyPr>
            <a:spAutoFit/>
          </a:bodyPr>
          <a:lstStyle/>
          <a:p>
            <a:pPr>
              <a:lnSpc>
                <a:spcPts val="2400"/>
              </a:lnSpc>
            </a:pPr>
            <a:r>
              <a:rPr lang="en-US" sz="1600" b="1">
                <a:solidFill>
                  <a:schemeClr val="bg1"/>
                </a:solidFill>
                <a:latin typeface="Calibri" panose="020F0502020204030204" charset="0"/>
              </a:rPr>
              <a:t>4</a:t>
            </a:r>
            <a:r>
              <a:rPr lang="en-US" altLang="zh-CN" sz="1600" b="1">
                <a:solidFill>
                  <a:schemeClr val="bg1"/>
                </a:solidFill>
                <a:latin typeface="Calibri" panose="020F0502020204030204" charset="0"/>
              </a:rPr>
              <a:t>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Presentation Title Presentation Title</a:t>
            </a:r>
          </a:p>
        </p:txBody>
      </p:sp>
      <p:sp>
        <p:nvSpPr>
          <p:cNvPr id="2" name="Rectangle 6"/>
          <p:cNvSpPr/>
          <p:nvPr/>
        </p:nvSpPr>
        <p:spPr>
          <a:xfrm>
            <a:off x="0" y="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3"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Results on the test dataset</a:t>
            </a:r>
          </a:p>
        </p:txBody>
      </p:sp>
      <p:graphicFrame>
        <p:nvGraphicFramePr>
          <p:cNvPr id="11" name="Table 8"/>
          <p:cNvGraphicFramePr>
            <a:graphicFrameLocks noGrp="1"/>
          </p:cNvGraphicFramePr>
          <p:nvPr/>
        </p:nvGraphicFramePr>
        <p:xfrm>
          <a:off x="2536500" y="1016534"/>
          <a:ext cx="7119000" cy="1854200"/>
        </p:xfrm>
        <a:graphic>
          <a:graphicData uri="http://schemas.openxmlformats.org/drawingml/2006/table">
            <a:tbl>
              <a:tblPr firstRow="1" bandRow="1">
                <a:tableStyleId>{5C22544A-7EE6-4342-B048-85BDC9FD1C3A}</a:tableStyleId>
              </a:tblPr>
              <a:tblGrid>
                <a:gridCol w="1423800">
                  <a:extLst>
                    <a:ext uri="{9D8B030D-6E8A-4147-A177-3AD203B41FA5}">
                      <a16:colId xmlns:a16="http://schemas.microsoft.com/office/drawing/2014/main" val="20000"/>
                    </a:ext>
                  </a:extLst>
                </a:gridCol>
                <a:gridCol w="1423800">
                  <a:extLst>
                    <a:ext uri="{9D8B030D-6E8A-4147-A177-3AD203B41FA5}">
                      <a16:colId xmlns:a16="http://schemas.microsoft.com/office/drawing/2014/main" val="20001"/>
                    </a:ext>
                  </a:extLst>
                </a:gridCol>
                <a:gridCol w="1423800">
                  <a:extLst>
                    <a:ext uri="{9D8B030D-6E8A-4147-A177-3AD203B41FA5}">
                      <a16:colId xmlns:a16="http://schemas.microsoft.com/office/drawing/2014/main" val="20002"/>
                    </a:ext>
                  </a:extLst>
                </a:gridCol>
                <a:gridCol w="1423800">
                  <a:extLst>
                    <a:ext uri="{9D8B030D-6E8A-4147-A177-3AD203B41FA5}">
                      <a16:colId xmlns:a16="http://schemas.microsoft.com/office/drawing/2014/main" val="20003"/>
                    </a:ext>
                  </a:extLst>
                </a:gridCol>
                <a:gridCol w="1423800">
                  <a:extLst>
                    <a:ext uri="{9D8B030D-6E8A-4147-A177-3AD203B41FA5}">
                      <a16:colId xmlns:a16="http://schemas.microsoft.com/office/drawing/2014/main" val="20004"/>
                    </a:ext>
                  </a:extLst>
                </a:gridCol>
              </a:tblGrid>
              <a:tr h="370840">
                <a:tc>
                  <a:txBody>
                    <a:bodyPr/>
                    <a:lstStyle/>
                    <a:p>
                      <a:pPr algn="ctr"/>
                      <a:r>
                        <a:rPr lang="en-US" dirty="0"/>
                        <a:t>Method</a:t>
                      </a:r>
                    </a:p>
                  </a:txBody>
                  <a:tcPr anchor="ctr">
                    <a:solidFill>
                      <a:schemeClr val="accent1">
                        <a:lumMod val="50000"/>
                      </a:schemeClr>
                    </a:solidFill>
                  </a:tcPr>
                </a:tc>
                <a:tc>
                  <a:txBody>
                    <a:bodyPr/>
                    <a:lstStyle/>
                    <a:p>
                      <a:pPr algn="ctr"/>
                      <a:r>
                        <a:rPr lang="en-US" dirty="0"/>
                        <a:t>Level</a:t>
                      </a:r>
                    </a:p>
                  </a:txBody>
                  <a:tcPr anchor="ctr">
                    <a:solidFill>
                      <a:schemeClr val="accent1">
                        <a:lumMod val="50000"/>
                      </a:schemeClr>
                    </a:solidFill>
                  </a:tcPr>
                </a:tc>
                <a:tc>
                  <a:txBody>
                    <a:bodyPr/>
                    <a:lstStyle/>
                    <a:p>
                      <a:pPr algn="ctr"/>
                      <a:r>
                        <a:rPr lang="en-US" dirty="0"/>
                        <a:t>TPR</a:t>
                      </a:r>
                    </a:p>
                  </a:txBody>
                  <a:tcPr anchor="ctr">
                    <a:solidFill>
                      <a:schemeClr val="accent1">
                        <a:lumMod val="50000"/>
                      </a:schemeClr>
                    </a:solidFill>
                  </a:tcPr>
                </a:tc>
                <a:tc>
                  <a:txBody>
                    <a:bodyPr/>
                    <a:lstStyle/>
                    <a:p>
                      <a:pPr algn="ctr"/>
                      <a:r>
                        <a:rPr lang="en-US" dirty="0"/>
                        <a:t>TNR</a:t>
                      </a:r>
                    </a:p>
                  </a:txBody>
                  <a:tcPr anchor="ctr">
                    <a:solidFill>
                      <a:schemeClr val="accent1">
                        <a:lumMod val="50000"/>
                      </a:schemeClr>
                    </a:solidFill>
                  </a:tcPr>
                </a:tc>
                <a:tc>
                  <a:txBody>
                    <a:bodyPr/>
                    <a:lstStyle/>
                    <a:p>
                      <a:pPr algn="ctr"/>
                      <a:r>
                        <a:rPr lang="en-US" dirty="0"/>
                        <a:t>AUC</a:t>
                      </a:r>
                    </a:p>
                  </a:txBody>
                  <a:tcPr anchor="ctr">
                    <a:solidFill>
                      <a:schemeClr val="accent1">
                        <a:lumMod val="50000"/>
                      </a:schemeClr>
                    </a:solidFill>
                  </a:tcPr>
                </a:tc>
                <a:extLst>
                  <a:ext uri="{0D108BD9-81ED-4DB2-BD59-A6C34878D82A}">
                    <a16:rowId xmlns:a16="http://schemas.microsoft.com/office/drawing/2014/main" val="10000"/>
                  </a:ext>
                </a:extLst>
              </a:tr>
              <a:tr h="741680">
                <a:tc>
                  <a:txBody>
                    <a:bodyPr/>
                    <a:lstStyle/>
                    <a:p>
                      <a:pPr algn="ctr"/>
                      <a:r>
                        <a:rPr lang="en-US" dirty="0"/>
                        <a:t>From scratch</a:t>
                      </a:r>
                    </a:p>
                  </a:txBody>
                  <a:tcPr anchor="ctr"/>
                </a:tc>
                <a:tc>
                  <a:txBody>
                    <a:bodyPr/>
                    <a:lstStyle/>
                    <a:p>
                      <a:pPr algn="ctr"/>
                      <a:r>
                        <a:rPr lang="en-US" dirty="0"/>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0.5648</a:t>
                      </a:r>
                    </a:p>
                  </a:txBody>
                  <a:tcPr anchor="ctr"/>
                </a:tc>
                <a:tc>
                  <a:txBody>
                    <a:bodyPr/>
                    <a:lstStyle/>
                    <a:p>
                      <a:pPr algn="ctr"/>
                      <a:r>
                        <a:rPr lang="en-US" dirty="0"/>
                        <a:t>0.9927</a:t>
                      </a:r>
                    </a:p>
                  </a:txBody>
                  <a:tcPr anchor="ctr"/>
                </a:tc>
                <a:tc>
                  <a:txBody>
                    <a:bodyPr/>
                    <a:lstStyle/>
                    <a:p>
                      <a:pPr algn="ctr"/>
                      <a:r>
                        <a:rPr lang="en-US" dirty="0"/>
                        <a:t>0.9786</a:t>
                      </a:r>
                    </a:p>
                  </a:txBody>
                  <a:tcPr anchor="ctr"/>
                </a:tc>
                <a:extLst>
                  <a:ext uri="{0D108BD9-81ED-4DB2-BD59-A6C34878D82A}">
                    <a16:rowId xmlns:a16="http://schemas.microsoft.com/office/drawing/2014/main" val="10001"/>
                  </a:ext>
                </a:extLst>
              </a:tr>
              <a:tr h="741680">
                <a:tc>
                  <a:txBody>
                    <a:bodyPr/>
                    <a:lstStyle/>
                    <a:p>
                      <a:pPr algn="ctr"/>
                      <a:r>
                        <a:rPr lang="en-US" dirty="0" err="1"/>
                        <a:t>Tensorflow</a:t>
                      </a:r>
                      <a:endParaRPr lang="en-US" dirty="0"/>
                    </a:p>
                  </a:txBody>
                  <a:tcPr anchor="ctr">
                    <a:solidFill>
                      <a:srgbClr val="EAEFFA"/>
                    </a:solidFill>
                  </a:tcPr>
                </a:tc>
                <a:tc>
                  <a:txBody>
                    <a:bodyPr/>
                    <a:lstStyle/>
                    <a:p>
                      <a:pPr algn="ctr"/>
                      <a:r>
                        <a:rPr lang="en-US" dirty="0"/>
                        <a:t>3</a:t>
                      </a:r>
                    </a:p>
                  </a:txBody>
                  <a:tcPr anchor="ctr">
                    <a:solidFill>
                      <a:srgbClr val="EAEFFA"/>
                    </a:solidFill>
                  </a:tcPr>
                </a:tc>
                <a:tc>
                  <a:txBody>
                    <a:bodyPr/>
                    <a:lstStyle/>
                    <a:p>
                      <a:pPr algn="ctr"/>
                      <a:r>
                        <a:rPr lang="en-US" dirty="0"/>
                        <a:t>1.0000</a:t>
                      </a:r>
                    </a:p>
                  </a:txBody>
                  <a:tcPr anchor="ctr">
                    <a:solidFill>
                      <a:srgbClr val="EAEFFA"/>
                    </a:solidFill>
                  </a:tcPr>
                </a:tc>
                <a:tc>
                  <a:txBody>
                    <a:bodyPr/>
                    <a:lstStyle/>
                    <a:p>
                      <a:pPr algn="ctr"/>
                      <a:r>
                        <a:rPr lang="en-US" dirty="0"/>
                        <a:t>0.6120</a:t>
                      </a:r>
                    </a:p>
                  </a:txBody>
                  <a:tcPr anchor="ctr">
                    <a:solidFill>
                      <a:srgbClr val="EAEFFA"/>
                    </a:solidFill>
                  </a:tcPr>
                </a:tc>
                <a:tc>
                  <a:txBody>
                    <a:bodyPr/>
                    <a:lstStyle/>
                    <a:p>
                      <a:pPr algn="ctr"/>
                      <a:r>
                        <a:rPr lang="en-US" dirty="0"/>
                        <a:t>0.8828</a:t>
                      </a:r>
                    </a:p>
                  </a:txBody>
                  <a:tcPr anchor="ctr">
                    <a:solidFill>
                      <a:srgbClr val="EAEFFA"/>
                    </a:solidFill>
                  </a:tcPr>
                </a:tc>
                <a:extLst>
                  <a:ext uri="{0D108BD9-81ED-4DB2-BD59-A6C34878D82A}">
                    <a16:rowId xmlns:a16="http://schemas.microsoft.com/office/drawing/2014/main" val="10002"/>
                  </a:ext>
                </a:extLst>
              </a:tr>
            </a:tbl>
          </a:graphicData>
        </a:graphic>
      </p:graphicFrame>
      <p:graphicFrame>
        <p:nvGraphicFramePr>
          <p:cNvPr id="13" name="Diagram 12"/>
          <p:cNvGraphicFramePr/>
          <p:nvPr/>
        </p:nvGraphicFramePr>
        <p:xfrm>
          <a:off x="1683489" y="3530854"/>
          <a:ext cx="8825022" cy="24063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11269" name="TextBox 9"/>
          <p:cNvSpPr txBox="1"/>
          <p:nvPr/>
        </p:nvSpPr>
        <p:spPr>
          <a:xfrm>
            <a:off x="340784" y="6261100"/>
            <a:ext cx="9042400" cy="398780"/>
          </a:xfrm>
          <a:prstGeom prst="rect">
            <a:avLst/>
          </a:prstGeom>
          <a:noFill/>
          <a:ln w="9525">
            <a:noFill/>
          </a:ln>
        </p:spPr>
        <p:txBody>
          <a:bodyPr>
            <a:spAutoFit/>
          </a:bodyPr>
          <a:lstStyle/>
          <a:p>
            <a:pPr>
              <a:lnSpc>
                <a:spcPts val="2400"/>
              </a:lnSpc>
            </a:pPr>
            <a:r>
              <a:rPr lang="en-US" sz="1600" b="1">
                <a:solidFill>
                  <a:schemeClr val="bg1"/>
                </a:solidFill>
                <a:latin typeface="Calibri" panose="020F0502020204030204" charset="0"/>
              </a:rPr>
              <a:t>4</a:t>
            </a:r>
            <a:r>
              <a:rPr lang="en-US" altLang="zh-CN" sz="1600" b="1">
                <a:solidFill>
                  <a:schemeClr val="bg1"/>
                </a:solidFill>
                <a:latin typeface="Calibri" panose="020F0502020204030204" charset="0"/>
              </a:rPr>
              <a:t>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Results</a:t>
            </a:r>
          </a:p>
        </p:txBody>
      </p:sp>
      <p:sp>
        <p:nvSpPr>
          <p:cNvPr id="8" name="Rectangle 6"/>
          <p:cNvSpPr/>
          <p:nvPr/>
        </p:nvSpPr>
        <p:spPr>
          <a:xfrm>
            <a:off x="0" y="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10"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Visualization on the whole slide – level 2 vs. level 3</a:t>
            </a:r>
          </a:p>
        </p:txBody>
      </p:sp>
      <p:sp>
        <p:nvSpPr>
          <p:cNvPr id="11" name="Rectangle 10"/>
          <p:cNvSpPr/>
          <p:nvPr/>
        </p:nvSpPr>
        <p:spPr>
          <a:xfrm>
            <a:off x="119404" y="887206"/>
            <a:ext cx="1713296" cy="5131870"/>
          </a:xfrm>
          <a:prstGeom prst="rect">
            <a:avLst/>
          </a:prstGeom>
          <a:solidFill>
            <a:schemeClr val="bg1">
              <a:lumMod val="85000"/>
            </a:schemeClr>
          </a:solidFill>
          <a:ln>
            <a:solidFill>
              <a:srgbClr val="2F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Rectangle: Rounded Corners 14"/>
          <p:cNvSpPr/>
          <p:nvPr/>
        </p:nvSpPr>
        <p:spPr>
          <a:xfrm>
            <a:off x="130046" y="753930"/>
            <a:ext cx="1713296" cy="609599"/>
          </a:xfrm>
          <a:prstGeom prst="roundRect">
            <a:avLst/>
          </a:prstGeom>
          <a:solidFill>
            <a:srgbClr val="203864"/>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Original</a:t>
            </a: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42" y="2452035"/>
            <a:ext cx="1833884" cy="2002214"/>
          </a:xfrm>
          <a:prstGeom prst="rect">
            <a:avLst/>
          </a:prstGeom>
        </p:spPr>
      </p:pic>
      <p:sp>
        <p:nvSpPr>
          <p:cNvPr id="25" name="Rectangle 24"/>
          <p:cNvSpPr/>
          <p:nvPr/>
        </p:nvSpPr>
        <p:spPr>
          <a:xfrm>
            <a:off x="1946592" y="887207"/>
            <a:ext cx="5029200" cy="5131870"/>
          </a:xfrm>
          <a:prstGeom prst="rect">
            <a:avLst/>
          </a:prstGeom>
          <a:solidFill>
            <a:schemeClr val="bg1">
              <a:lumMod val="85000"/>
            </a:schemeClr>
          </a:solidFill>
          <a:ln>
            <a:solidFill>
              <a:srgbClr val="2F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6" name="Rectangle: Rounded Corners 25"/>
          <p:cNvSpPr/>
          <p:nvPr/>
        </p:nvSpPr>
        <p:spPr>
          <a:xfrm>
            <a:off x="1934584" y="753930"/>
            <a:ext cx="5029200" cy="612648"/>
          </a:xfrm>
          <a:prstGeom prst="roundRect">
            <a:avLst/>
          </a:prstGeom>
          <a:solidFill>
            <a:srgbClr val="203864"/>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Level 2</a:t>
            </a:r>
          </a:p>
        </p:txBody>
      </p:sp>
      <p:pic>
        <p:nvPicPr>
          <p:cNvPr id="27" name="图片 2" descr="download (7)"/>
          <p:cNvPicPr>
            <a:picLocks noChangeAspect="1"/>
          </p:cNvPicPr>
          <p:nvPr/>
        </p:nvPicPr>
        <p:blipFill>
          <a:blip r:embed="rId5"/>
          <a:stretch>
            <a:fillRect/>
          </a:stretch>
        </p:blipFill>
        <p:spPr>
          <a:xfrm>
            <a:off x="1990820" y="1473857"/>
            <a:ext cx="4925047" cy="2331720"/>
          </a:xfrm>
          <a:prstGeom prst="rect">
            <a:avLst/>
          </a:prstGeom>
        </p:spPr>
      </p:pic>
      <p:pic>
        <p:nvPicPr>
          <p:cNvPr id="28" name="图片 4" descr="download (9)"/>
          <p:cNvPicPr>
            <a:picLocks noChangeAspect="1"/>
          </p:cNvPicPr>
          <p:nvPr/>
        </p:nvPicPr>
        <p:blipFill>
          <a:blip r:embed="rId6"/>
          <a:stretch>
            <a:fillRect/>
          </a:stretch>
        </p:blipFill>
        <p:spPr>
          <a:xfrm>
            <a:off x="1856716" y="3717115"/>
            <a:ext cx="5097093" cy="2377440"/>
          </a:xfrm>
          <a:prstGeom prst="rect">
            <a:avLst/>
          </a:prstGeom>
        </p:spPr>
      </p:pic>
      <p:sp>
        <p:nvSpPr>
          <p:cNvPr id="29" name="Rectangle 28"/>
          <p:cNvSpPr/>
          <p:nvPr/>
        </p:nvSpPr>
        <p:spPr>
          <a:xfrm>
            <a:off x="7086951" y="887206"/>
            <a:ext cx="5031327" cy="5131870"/>
          </a:xfrm>
          <a:prstGeom prst="rect">
            <a:avLst/>
          </a:prstGeom>
          <a:solidFill>
            <a:schemeClr val="bg1">
              <a:lumMod val="85000"/>
            </a:schemeClr>
          </a:solidFill>
          <a:ln>
            <a:solidFill>
              <a:srgbClr val="2F559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0" name="Rectangle: Rounded Corners 29"/>
          <p:cNvSpPr/>
          <p:nvPr/>
        </p:nvSpPr>
        <p:spPr>
          <a:xfrm>
            <a:off x="7102305" y="753930"/>
            <a:ext cx="5031327" cy="612648"/>
          </a:xfrm>
          <a:prstGeom prst="roundRect">
            <a:avLst/>
          </a:prstGeom>
          <a:solidFill>
            <a:srgbClr val="203864"/>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Level 3</a:t>
            </a:r>
          </a:p>
        </p:txBody>
      </p:sp>
      <p:pic>
        <p:nvPicPr>
          <p:cNvPr id="32" name="图片 5" descr="download (11)"/>
          <p:cNvPicPr>
            <a:picLocks noChangeAspect="1"/>
          </p:cNvPicPr>
          <p:nvPr/>
        </p:nvPicPr>
        <p:blipFill>
          <a:blip r:embed="rId7"/>
          <a:stretch>
            <a:fillRect/>
          </a:stretch>
        </p:blipFill>
        <p:spPr>
          <a:xfrm>
            <a:off x="7071597" y="1510908"/>
            <a:ext cx="5046682" cy="2331720"/>
          </a:xfrm>
          <a:prstGeom prst="rect">
            <a:avLst/>
          </a:prstGeom>
        </p:spPr>
      </p:pic>
      <p:pic>
        <p:nvPicPr>
          <p:cNvPr id="33" name="图片 6" descr="download (13)"/>
          <p:cNvPicPr>
            <a:picLocks noChangeAspect="1"/>
          </p:cNvPicPr>
          <p:nvPr/>
        </p:nvPicPr>
        <p:blipFill>
          <a:blip r:embed="rId8"/>
          <a:stretch>
            <a:fillRect/>
          </a:stretch>
        </p:blipFill>
        <p:spPr>
          <a:xfrm>
            <a:off x="7099463" y="3754477"/>
            <a:ext cx="4990950" cy="23774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9"/>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53254" name="Picture 10"/>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53255" name="TextBox 11"/>
          <p:cNvSpPr txBox="1"/>
          <p:nvPr/>
        </p:nvSpPr>
        <p:spPr>
          <a:xfrm>
            <a:off x="340784" y="6261100"/>
            <a:ext cx="9042400" cy="398780"/>
          </a:xfrm>
          <a:prstGeom prst="rect">
            <a:avLst/>
          </a:prstGeom>
          <a:noFill/>
          <a:ln w="9525">
            <a:noFill/>
          </a:ln>
        </p:spPr>
        <p:txBody>
          <a:bodyPr>
            <a:spAutoFit/>
          </a:bodyPr>
          <a:lstStyle/>
          <a:p>
            <a:pPr>
              <a:lnSpc>
                <a:spcPts val="2400"/>
              </a:lnSpc>
            </a:pPr>
            <a:r>
              <a:rPr lang="en-US" sz="1600" b="1">
                <a:solidFill>
                  <a:schemeClr val="bg1"/>
                </a:solidFill>
                <a:latin typeface="Calibri" panose="020F0502020204030204" charset="0"/>
              </a:rPr>
              <a:t>4</a:t>
            </a:r>
            <a:r>
              <a:rPr lang="en-US" altLang="zh-CN" sz="1600" b="1">
                <a:solidFill>
                  <a:schemeClr val="bg1"/>
                </a:solidFill>
                <a:latin typeface="Calibri" panose="020F0502020204030204" charset="0"/>
              </a:rPr>
              <a:t>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Presentation Title Presentation Title</a:t>
            </a:r>
          </a:p>
        </p:txBody>
      </p:sp>
      <p:sp>
        <p:nvSpPr>
          <p:cNvPr id="2" name="Rectangle 6"/>
          <p:cNvSpPr/>
          <p:nvPr/>
        </p:nvSpPr>
        <p:spPr>
          <a:xfrm>
            <a:off x="0" y="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3"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Visualization on the details at</a:t>
            </a:r>
            <a:r>
              <a:rPr lang="zh-CN" altLang="en-US" sz="2400" dirty="0">
                <a:solidFill>
                  <a:schemeClr val="bg1"/>
                </a:solidFill>
                <a:latin typeface="Malgun Gothic" panose="020B0503020000020004" charset="-127"/>
                <a:ea typeface="Malgun Gothic" panose="020B0503020000020004" charset="-127"/>
                <a:cs typeface="Tw Cen MT Condensed Extra Bold" panose="020B0803020202020204" charset="0"/>
              </a:rPr>
              <a:t> </a:t>
            </a: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level</a:t>
            </a:r>
            <a:r>
              <a:rPr lang="zh-CN" altLang="en-US" sz="2400" dirty="0">
                <a:solidFill>
                  <a:schemeClr val="bg1"/>
                </a:solidFill>
                <a:latin typeface="Malgun Gothic" panose="020B0503020000020004" charset="-127"/>
                <a:ea typeface="Malgun Gothic" panose="020B0503020000020004" charset="-127"/>
                <a:cs typeface="Tw Cen MT Condensed Extra Bold" panose="020B0803020202020204" charset="0"/>
              </a:rPr>
              <a:t> </a:t>
            </a: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613" y="3429000"/>
            <a:ext cx="5453260" cy="257306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0614" y="787859"/>
            <a:ext cx="5453259" cy="25730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7999"/>
          </a:xfrm>
          <a:prstGeom prst="rect">
            <a:avLst/>
          </a:prstGeom>
          <a:noFill/>
          <a:ln w="9525">
            <a:noFill/>
          </a:ln>
        </p:spPr>
      </p:pic>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4"/>
          <a:stretch>
            <a:fillRect/>
          </a:stretch>
        </p:blipFill>
        <p:spPr>
          <a:xfrm>
            <a:off x="9550400" y="6405033"/>
            <a:ext cx="2436284" cy="296333"/>
          </a:xfrm>
          <a:prstGeom prst="rect">
            <a:avLst/>
          </a:prstGeom>
          <a:noFill/>
          <a:ln w="9525">
            <a:noFill/>
          </a:ln>
        </p:spPr>
      </p:pic>
      <p:sp>
        <p:nvSpPr>
          <p:cNvPr id="11268" name="TextBox 8"/>
          <p:cNvSpPr txBox="1"/>
          <p:nvPr/>
        </p:nvSpPr>
        <p:spPr>
          <a:xfrm>
            <a:off x="0" y="2739480"/>
            <a:ext cx="12192000" cy="769441"/>
          </a:xfrm>
          <a:prstGeom prst="rect">
            <a:avLst/>
          </a:prstGeom>
          <a:noFill/>
          <a:ln w="9525">
            <a:noFill/>
          </a:ln>
        </p:spPr>
        <p:txBody>
          <a:bodyPr>
            <a:spAutoFit/>
          </a:bodyPr>
          <a:lstStyle/>
          <a:p>
            <a:pPr algn="ctr"/>
            <a:r>
              <a:rPr lang="en-US" altLang="zh-CN" sz="4400" b="1" i="1" dirty="0">
                <a:solidFill>
                  <a:schemeClr val="bg1"/>
                </a:solidFill>
                <a:latin typeface="Calibri" panose="020F0502020204030204" charset="0"/>
              </a:rPr>
              <a:t>Code Walkthrough</a:t>
            </a:r>
            <a:endParaRPr lang="en-US" altLang="zh-CN" sz="2400" i="1" dirty="0">
              <a:solidFill>
                <a:schemeClr val="bg1"/>
              </a:solidFill>
              <a:latin typeface="Calibri" panose="020F0502020204030204" charset="0"/>
            </a:endParaRPr>
          </a:p>
        </p:txBody>
      </p:sp>
      <p:sp>
        <p:nvSpPr>
          <p:cNvPr id="11269" name="TextBox 9"/>
          <p:cNvSpPr txBox="1"/>
          <p:nvPr/>
        </p:nvSpPr>
        <p:spPr>
          <a:xfrm>
            <a:off x="340784" y="6261100"/>
            <a:ext cx="9042400" cy="377283"/>
          </a:xfrm>
          <a:prstGeom prst="rect">
            <a:avLst/>
          </a:prstGeom>
          <a:noFill/>
          <a:ln w="9525">
            <a:noFill/>
          </a:ln>
        </p:spPr>
        <p:txBody>
          <a:bodyPr>
            <a:spAutoFit/>
          </a:bodyPr>
          <a:lstStyle/>
          <a:p>
            <a:pPr>
              <a:lnSpc>
                <a:spcPts val="2400"/>
              </a:lnSpc>
            </a:pPr>
            <a:r>
              <a:rPr lang="en-US" altLang="zh-CN" sz="1600" b="1" dirty="0">
                <a:solidFill>
                  <a:schemeClr val="bg1"/>
                </a:solidFill>
                <a:latin typeface="Calibri" panose="020F0502020204030204" charset="0"/>
              </a:rPr>
              <a:t>5 </a:t>
            </a:r>
            <a:r>
              <a:rPr lang="en-US" altLang="zh-CN" sz="1600" dirty="0">
                <a:solidFill>
                  <a:schemeClr val="bg1"/>
                </a:solidFill>
                <a:latin typeface="Calibri" panose="020F0502020204030204" charset="0"/>
              </a:rPr>
              <a:t>|</a:t>
            </a:r>
            <a:r>
              <a:rPr lang="en-US" altLang="zh-CN" sz="1600" b="1" dirty="0">
                <a:solidFill>
                  <a:schemeClr val="bg1"/>
                </a:solidFill>
                <a:latin typeface="Calibri" panose="020F0502020204030204" charset="0"/>
              </a:rPr>
              <a:t> </a:t>
            </a:r>
            <a:r>
              <a:rPr lang="en-US" altLang="zh-CN" sz="1600" b="1" i="1" dirty="0">
                <a:solidFill>
                  <a:schemeClr val="bg1"/>
                </a:solidFill>
                <a:latin typeface="Calibri" panose="020F0502020204030204" charset="0"/>
              </a:rPr>
              <a:t>Code Walkthrough</a:t>
            </a:r>
            <a:endParaRPr lang="en-US" altLang="zh-CN" sz="1600" i="1" dirty="0">
              <a:solidFill>
                <a:schemeClr val="bg1"/>
              </a:solidFill>
              <a:latin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9"/>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53254" name="Picture 10"/>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53255" name="TextBox 11"/>
          <p:cNvSpPr txBox="1"/>
          <p:nvPr/>
        </p:nvSpPr>
        <p:spPr>
          <a:xfrm>
            <a:off x="340784" y="6261100"/>
            <a:ext cx="9042400" cy="377283"/>
          </a:xfrm>
          <a:prstGeom prst="rect">
            <a:avLst/>
          </a:prstGeom>
          <a:noFill/>
          <a:ln w="9525">
            <a:noFill/>
          </a:ln>
        </p:spPr>
        <p:txBody>
          <a:bodyPr>
            <a:spAutoFit/>
          </a:bodyPr>
          <a:lstStyle/>
          <a:p>
            <a:pPr>
              <a:lnSpc>
                <a:spcPts val="2400"/>
              </a:lnSpc>
            </a:pPr>
            <a:r>
              <a:rPr lang="en-US" sz="1600" b="1" dirty="0">
                <a:solidFill>
                  <a:schemeClr val="bg1"/>
                </a:solidFill>
                <a:latin typeface="Calibri" panose="020F0502020204030204" charset="0"/>
              </a:rPr>
              <a:t>5</a:t>
            </a:r>
            <a:r>
              <a:rPr lang="en-US" altLang="zh-CN" sz="1600" b="1" dirty="0">
                <a:solidFill>
                  <a:schemeClr val="bg1"/>
                </a:solidFill>
                <a:latin typeface="Calibri" panose="020F0502020204030204" charset="0"/>
              </a:rPr>
              <a:t> </a:t>
            </a:r>
            <a:r>
              <a:rPr lang="en-US" altLang="zh-CN" sz="1600" dirty="0">
                <a:solidFill>
                  <a:schemeClr val="bg1"/>
                </a:solidFill>
                <a:latin typeface="Calibri" panose="020F0502020204030204" charset="0"/>
              </a:rPr>
              <a:t>|</a:t>
            </a:r>
            <a:r>
              <a:rPr lang="en-US" altLang="zh-CN" sz="1600" b="1" dirty="0">
                <a:solidFill>
                  <a:schemeClr val="bg1"/>
                </a:solidFill>
                <a:latin typeface="Calibri" panose="020F0502020204030204" charset="0"/>
              </a:rPr>
              <a:t> </a:t>
            </a:r>
            <a:r>
              <a:rPr lang="en-US" altLang="zh-CN" sz="1600" i="1" dirty="0">
                <a:solidFill>
                  <a:schemeClr val="bg1"/>
                </a:solidFill>
                <a:latin typeface="Calibri" panose="020F0502020204030204" charset="0"/>
              </a:rPr>
              <a:t>Code Walkthrough</a:t>
            </a:r>
          </a:p>
        </p:txBody>
      </p:sp>
      <p:sp>
        <p:nvSpPr>
          <p:cNvPr id="2" name="Rectangle 6"/>
          <p:cNvSpPr/>
          <p:nvPr/>
        </p:nvSpPr>
        <p:spPr>
          <a:xfrm>
            <a:off x="0" y="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3"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Links of code</a:t>
            </a:r>
          </a:p>
        </p:txBody>
      </p:sp>
      <p:sp>
        <p:nvSpPr>
          <p:cNvPr id="4" name="TextBox 3"/>
          <p:cNvSpPr txBox="1"/>
          <p:nvPr/>
        </p:nvSpPr>
        <p:spPr>
          <a:xfrm>
            <a:off x="1674795" y="2413337"/>
            <a:ext cx="8842409" cy="2031325"/>
          </a:xfrm>
          <a:prstGeom prst="rect">
            <a:avLst/>
          </a:prstGeom>
          <a:noFill/>
        </p:spPr>
        <p:txBody>
          <a:bodyPr wrap="square" rtlCol="0">
            <a:spAutoFit/>
          </a:bodyPr>
          <a:lstStyle/>
          <a:p>
            <a:pPr marL="342900" indent="-342900">
              <a:buAutoNum type="arabicPeriod"/>
            </a:pPr>
            <a:r>
              <a:rPr lang="en-US" dirty="0"/>
              <a:t>From scratch</a:t>
            </a:r>
          </a:p>
          <a:p>
            <a:pPr lvl="1"/>
            <a:r>
              <a:rPr lang="en-US" dirty="0">
                <a:solidFill>
                  <a:srgbClr val="0563C1"/>
                </a:solidFill>
                <a:hlinkClick r:id="rId4"/>
              </a:rPr>
              <a:t>https://github.com/JiayingChen36/Tumor-Detection-in-whole-slide-images-of-histological-lymph-node-sections-/blob/main/Detection_Tumor_From_Scratch.ipynb</a:t>
            </a:r>
            <a:endParaRPr lang="en-US" dirty="0">
              <a:solidFill>
                <a:srgbClr val="0563C1"/>
              </a:solidFill>
            </a:endParaRPr>
          </a:p>
          <a:p>
            <a:pPr marL="342900" indent="-342900">
              <a:buAutoNum type="arabicPeriod"/>
            </a:pPr>
            <a:r>
              <a:rPr lang="en-US" dirty="0" err="1"/>
              <a:t>Tensorflow</a:t>
            </a:r>
            <a:endParaRPr lang="en-US" dirty="0"/>
          </a:p>
          <a:p>
            <a:pPr lvl="1"/>
            <a:r>
              <a:rPr lang="en-US" dirty="0">
                <a:hlinkClick r:id="rId5"/>
              </a:rPr>
              <a:t>https://github.com/JiayingChen36/Tumor-Detection-in-whole-slide-images-of-histological-lymph-node-sections-/blob/main/Tumor_Detection_Tensorflow.ipynb</a:t>
            </a:r>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7999"/>
          </a:xfrm>
          <a:prstGeom prst="rect">
            <a:avLst/>
          </a:prstGeom>
          <a:noFill/>
          <a:ln w="9525">
            <a:noFill/>
          </a:ln>
        </p:spPr>
      </p:pic>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4"/>
          <a:stretch>
            <a:fillRect/>
          </a:stretch>
        </p:blipFill>
        <p:spPr>
          <a:xfrm>
            <a:off x="9550400" y="6405033"/>
            <a:ext cx="2436284" cy="296333"/>
          </a:xfrm>
          <a:prstGeom prst="rect">
            <a:avLst/>
          </a:prstGeom>
          <a:noFill/>
          <a:ln w="9525">
            <a:noFill/>
          </a:ln>
        </p:spPr>
      </p:pic>
      <p:sp>
        <p:nvSpPr>
          <p:cNvPr id="11268" name="TextBox 8"/>
          <p:cNvSpPr txBox="1"/>
          <p:nvPr/>
        </p:nvSpPr>
        <p:spPr>
          <a:xfrm>
            <a:off x="0" y="2749867"/>
            <a:ext cx="12192000" cy="748666"/>
          </a:xfrm>
          <a:prstGeom prst="rect">
            <a:avLst/>
          </a:prstGeom>
          <a:noFill/>
          <a:ln w="9525">
            <a:noFill/>
          </a:ln>
        </p:spPr>
        <p:txBody>
          <a:bodyPr>
            <a:spAutoFit/>
          </a:bodyPr>
          <a:lstStyle/>
          <a:p>
            <a:pPr algn="ctr"/>
            <a:r>
              <a:rPr lang="en-US" altLang="zh-CN" sz="4265" i="1" dirty="0">
                <a:solidFill>
                  <a:schemeClr val="bg1"/>
                </a:solidFill>
                <a:latin typeface="Calibri" panose="020F0502020204030204" charset="0"/>
              </a:rPr>
              <a:t>Introduction </a:t>
            </a:r>
            <a:endParaRPr lang="en-US" altLang="zh-CN" sz="2400" i="1" dirty="0">
              <a:solidFill>
                <a:schemeClr val="bg1"/>
              </a:solidFill>
              <a:latin typeface="Calibri" panose="020F0502020204030204" charset="0"/>
            </a:endParaRPr>
          </a:p>
        </p:txBody>
      </p:sp>
      <p:sp>
        <p:nvSpPr>
          <p:cNvPr id="11269" name="TextBox 9"/>
          <p:cNvSpPr txBox="1"/>
          <p:nvPr/>
        </p:nvSpPr>
        <p:spPr>
          <a:xfrm>
            <a:off x="340784" y="6261100"/>
            <a:ext cx="9042400" cy="398780"/>
          </a:xfrm>
          <a:prstGeom prst="rect">
            <a:avLst/>
          </a:prstGeom>
          <a:noFill/>
          <a:ln w="9525">
            <a:noFill/>
          </a:ln>
        </p:spPr>
        <p:txBody>
          <a:bodyPr>
            <a:spAutoFit/>
          </a:bodyPr>
          <a:lstStyle/>
          <a:p>
            <a:pPr>
              <a:lnSpc>
                <a:spcPts val="2400"/>
              </a:lnSpc>
            </a:pPr>
            <a:r>
              <a:rPr lang="en-US" sz="1600" b="1" dirty="0">
                <a:solidFill>
                  <a:schemeClr val="bg1"/>
                </a:solidFill>
                <a:latin typeface="Calibri" panose="020F0502020204030204" charset="0"/>
              </a:rPr>
              <a:t>1</a:t>
            </a:r>
            <a:r>
              <a:rPr lang="en-US" altLang="zh-CN" sz="1600" b="1" dirty="0">
                <a:solidFill>
                  <a:schemeClr val="bg1"/>
                </a:solidFill>
                <a:latin typeface="Calibri" panose="020F0502020204030204" charset="0"/>
              </a:rPr>
              <a:t> </a:t>
            </a:r>
            <a:r>
              <a:rPr lang="en-US" altLang="zh-CN" sz="1600" dirty="0">
                <a:solidFill>
                  <a:schemeClr val="bg1"/>
                </a:solidFill>
                <a:latin typeface="Calibri" panose="020F0502020204030204" charset="0"/>
              </a:rPr>
              <a:t>|</a:t>
            </a:r>
            <a:r>
              <a:rPr lang="en-US" altLang="zh-CN" sz="1600" b="1" dirty="0">
                <a:solidFill>
                  <a:schemeClr val="bg1"/>
                </a:solidFill>
                <a:latin typeface="Calibri" panose="020F0502020204030204" charset="0"/>
              </a:rPr>
              <a:t> </a:t>
            </a:r>
            <a:r>
              <a:rPr lang="en-US" altLang="zh-CN" sz="1600" i="1" dirty="0">
                <a:solidFill>
                  <a:schemeClr val="bg1"/>
                </a:solidFill>
                <a:latin typeface="Calibri" panose="020F0502020204030204" charset="0"/>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11269" name="TextBox 9"/>
          <p:cNvSpPr txBox="1"/>
          <p:nvPr/>
        </p:nvSpPr>
        <p:spPr>
          <a:xfrm>
            <a:off x="340784" y="6261100"/>
            <a:ext cx="9042400" cy="377283"/>
          </a:xfrm>
          <a:prstGeom prst="rect">
            <a:avLst/>
          </a:prstGeom>
          <a:noFill/>
          <a:ln w="9525">
            <a:noFill/>
          </a:ln>
        </p:spPr>
        <p:txBody>
          <a:bodyPr>
            <a:spAutoFit/>
          </a:bodyPr>
          <a:lstStyle/>
          <a:p>
            <a:pPr>
              <a:lnSpc>
                <a:spcPts val="2400"/>
              </a:lnSpc>
            </a:pPr>
            <a:r>
              <a:rPr lang="en-US" altLang="zh-CN" sz="1600" b="1" dirty="0">
                <a:solidFill>
                  <a:schemeClr val="bg1"/>
                </a:solidFill>
                <a:latin typeface="Calibri" panose="020F0502020204030204" charset="0"/>
              </a:rPr>
              <a:t>1 </a:t>
            </a:r>
            <a:r>
              <a:rPr lang="en-US" altLang="zh-CN" sz="1600" dirty="0">
                <a:solidFill>
                  <a:schemeClr val="bg1"/>
                </a:solidFill>
                <a:latin typeface="Calibri" panose="020F0502020204030204" charset="0"/>
              </a:rPr>
              <a:t>|</a:t>
            </a:r>
            <a:r>
              <a:rPr lang="en-US" altLang="zh-CN" sz="1600" b="1" dirty="0">
                <a:solidFill>
                  <a:schemeClr val="bg1"/>
                </a:solidFill>
                <a:latin typeface="Calibri" panose="020F0502020204030204" charset="0"/>
              </a:rPr>
              <a:t> </a:t>
            </a:r>
            <a:r>
              <a:rPr lang="en-US" altLang="zh-CN" sz="1600" i="1" dirty="0">
                <a:solidFill>
                  <a:schemeClr val="bg1"/>
                </a:solidFill>
                <a:latin typeface="Calibri" panose="020F0502020204030204" charset="0"/>
              </a:rPr>
              <a:t>Introduction</a:t>
            </a:r>
          </a:p>
        </p:txBody>
      </p:sp>
      <p:sp>
        <p:nvSpPr>
          <p:cNvPr id="8" name="Rectangle 6"/>
          <p:cNvSpPr/>
          <p:nvPr/>
        </p:nvSpPr>
        <p:spPr>
          <a:xfrm>
            <a:off x="0" y="-1905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32"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Background</a:t>
            </a:r>
          </a:p>
        </p:txBody>
      </p:sp>
      <p:sp>
        <p:nvSpPr>
          <p:cNvPr id="2" name="TextBox 1"/>
          <p:cNvSpPr txBox="1"/>
          <p:nvPr/>
        </p:nvSpPr>
        <p:spPr>
          <a:xfrm>
            <a:off x="3486150" y="2967335"/>
            <a:ext cx="7820025" cy="1200329"/>
          </a:xfrm>
          <a:prstGeom prst="rect">
            <a:avLst/>
          </a:prstGeom>
          <a:noFill/>
        </p:spPr>
        <p:txBody>
          <a:bodyPr wrap="square" rtlCol="0">
            <a:spAutoFit/>
          </a:bodyPr>
          <a:lstStyle/>
          <a:p>
            <a:r>
              <a:rPr lang="en-US" b="0" i="0" dirty="0">
                <a:solidFill>
                  <a:srgbClr val="212529"/>
                </a:solidFill>
                <a:effectLst/>
                <a:latin typeface="Lato"/>
              </a:rPr>
              <a:t>This project focuses on the detection and classification of breast cancer metastases in lymph nodes.</a:t>
            </a:r>
          </a:p>
          <a:p>
            <a:r>
              <a:rPr lang="en-US" b="0" i="0" dirty="0">
                <a:solidFill>
                  <a:srgbClr val="212529"/>
                </a:solidFill>
                <a:effectLst/>
                <a:latin typeface="Lato"/>
              </a:rPr>
              <a:t>But it’s time-consuming</a:t>
            </a:r>
            <a:r>
              <a:rPr lang="en-US" dirty="0">
                <a:solidFill>
                  <a:srgbClr val="212529"/>
                </a:solidFill>
                <a:latin typeface="Lato"/>
              </a:rPr>
              <a:t>, and</a:t>
            </a:r>
            <a:r>
              <a:rPr lang="en-US" b="0" i="0" dirty="0">
                <a:solidFill>
                  <a:srgbClr val="212529"/>
                </a:solidFill>
                <a:effectLst/>
                <a:latin typeface="Lato"/>
              </a:rPr>
              <a:t> most importantly, small metastases are very difficult to detect and sometimes they are missed.</a:t>
            </a:r>
            <a:endParaRPr lang="en-US" dirty="0"/>
          </a:p>
        </p:txBody>
      </p:sp>
      <p:sp>
        <p:nvSpPr>
          <p:cNvPr id="3"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784" y="1319455"/>
            <a:ext cx="2628571" cy="3876190"/>
          </a:xfrm>
          <a:prstGeom prst="rect">
            <a:avLst/>
          </a:prstGeom>
        </p:spPr>
      </p:pic>
      <p:sp>
        <p:nvSpPr>
          <p:cNvPr id="7" name="TextBox 6"/>
          <p:cNvSpPr txBox="1"/>
          <p:nvPr/>
        </p:nvSpPr>
        <p:spPr>
          <a:xfrm>
            <a:off x="340784" y="5980440"/>
            <a:ext cx="5314950" cy="261610"/>
          </a:xfrm>
          <a:prstGeom prst="rect">
            <a:avLst/>
          </a:prstGeom>
          <a:noFill/>
        </p:spPr>
        <p:txBody>
          <a:bodyPr wrap="square" rtlCol="0">
            <a:spAutoFit/>
          </a:bodyPr>
          <a:lstStyle/>
          <a:p>
            <a:r>
              <a:rPr lang="en-US" sz="1100" dirty="0">
                <a:solidFill>
                  <a:schemeClr val="tx1">
                    <a:lumMod val="50000"/>
                    <a:lumOff val="50000"/>
                  </a:schemeClr>
                </a:solidFill>
                <a:hlinkClick r:id="rId5"/>
              </a:rPr>
              <a:t>https://camelyon17.grand-challenge.org/Background/</a:t>
            </a:r>
            <a:endParaRPr lang="en-US" sz="1100" dirty="0">
              <a:solidFill>
                <a:schemeClr val="tx1">
                  <a:lumMod val="50000"/>
                  <a:lumOff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11269" name="TextBox 9"/>
          <p:cNvSpPr txBox="1"/>
          <p:nvPr/>
        </p:nvSpPr>
        <p:spPr>
          <a:xfrm>
            <a:off x="340784" y="6261100"/>
            <a:ext cx="9042400" cy="377283"/>
          </a:xfrm>
          <a:prstGeom prst="rect">
            <a:avLst/>
          </a:prstGeom>
          <a:noFill/>
          <a:ln w="9525">
            <a:noFill/>
          </a:ln>
        </p:spPr>
        <p:txBody>
          <a:bodyPr>
            <a:spAutoFit/>
          </a:bodyPr>
          <a:lstStyle/>
          <a:p>
            <a:pPr>
              <a:lnSpc>
                <a:spcPts val="2400"/>
              </a:lnSpc>
            </a:pPr>
            <a:r>
              <a:rPr lang="en-US" altLang="zh-CN" sz="1600" b="1" dirty="0">
                <a:solidFill>
                  <a:schemeClr val="bg1"/>
                </a:solidFill>
                <a:latin typeface="Calibri" panose="020F0502020204030204" charset="0"/>
              </a:rPr>
              <a:t>1 </a:t>
            </a:r>
            <a:r>
              <a:rPr lang="en-US" altLang="zh-CN" sz="1600" dirty="0">
                <a:solidFill>
                  <a:schemeClr val="bg1"/>
                </a:solidFill>
                <a:latin typeface="Calibri" panose="020F0502020204030204" charset="0"/>
              </a:rPr>
              <a:t>|</a:t>
            </a:r>
            <a:r>
              <a:rPr lang="en-US" altLang="zh-CN" sz="1600" b="1" dirty="0">
                <a:solidFill>
                  <a:schemeClr val="bg1"/>
                </a:solidFill>
                <a:latin typeface="Calibri" panose="020F0502020204030204" charset="0"/>
              </a:rPr>
              <a:t> </a:t>
            </a:r>
            <a:r>
              <a:rPr lang="en-US" altLang="zh-CN" sz="1600" i="1" dirty="0">
                <a:solidFill>
                  <a:schemeClr val="bg1"/>
                </a:solidFill>
                <a:latin typeface="Calibri" panose="020F0502020204030204" charset="0"/>
              </a:rPr>
              <a:t>Introduction</a:t>
            </a:r>
          </a:p>
        </p:txBody>
      </p:sp>
      <p:sp>
        <p:nvSpPr>
          <p:cNvPr id="8" name="Rectangle 6"/>
          <p:cNvSpPr/>
          <p:nvPr/>
        </p:nvSpPr>
        <p:spPr>
          <a:xfrm>
            <a:off x="0" y="-1905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32"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Goal</a:t>
            </a:r>
          </a:p>
        </p:txBody>
      </p:sp>
      <p:sp>
        <p:nvSpPr>
          <p:cNvPr id="2" name="TextBox 1"/>
          <p:cNvSpPr txBox="1"/>
          <p:nvPr/>
        </p:nvSpPr>
        <p:spPr>
          <a:xfrm>
            <a:off x="3486150" y="2967335"/>
            <a:ext cx="7820025" cy="923330"/>
          </a:xfrm>
          <a:prstGeom prst="rect">
            <a:avLst/>
          </a:prstGeom>
          <a:noFill/>
        </p:spPr>
        <p:txBody>
          <a:bodyPr wrap="square" rtlCol="0">
            <a:spAutoFit/>
          </a:bodyPr>
          <a:lstStyle/>
          <a:p>
            <a:r>
              <a:rPr lang="en-US" b="0" i="0" dirty="0">
                <a:solidFill>
                  <a:srgbClr val="212529"/>
                </a:solidFill>
                <a:effectLst/>
                <a:latin typeface="Lato"/>
              </a:rPr>
              <a:t>The goal of this project is to build a model for automated detection and classification of breast cancer metastases in whole-slide images of histological lymph node sections.</a:t>
            </a:r>
            <a:endParaRPr lang="en-US" dirty="0"/>
          </a:p>
        </p:txBody>
      </p:sp>
      <p:sp>
        <p:nvSpPr>
          <p:cNvPr id="3"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784" y="1591052"/>
            <a:ext cx="3145542" cy="36758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7999"/>
          </a:xfrm>
          <a:prstGeom prst="rect">
            <a:avLst/>
          </a:prstGeom>
        </p:spPr>
      </p:pic>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4"/>
          <a:stretch>
            <a:fillRect/>
          </a:stretch>
        </p:blipFill>
        <p:spPr>
          <a:xfrm>
            <a:off x="9550400" y="6405033"/>
            <a:ext cx="2436284" cy="296333"/>
          </a:xfrm>
          <a:prstGeom prst="rect">
            <a:avLst/>
          </a:prstGeom>
          <a:noFill/>
          <a:ln w="9525">
            <a:noFill/>
          </a:ln>
        </p:spPr>
      </p:pic>
      <p:sp>
        <p:nvSpPr>
          <p:cNvPr id="11268" name="TextBox 8"/>
          <p:cNvSpPr txBox="1"/>
          <p:nvPr/>
        </p:nvSpPr>
        <p:spPr>
          <a:xfrm>
            <a:off x="0" y="2749867"/>
            <a:ext cx="12192000" cy="748666"/>
          </a:xfrm>
          <a:prstGeom prst="rect">
            <a:avLst/>
          </a:prstGeom>
          <a:noFill/>
          <a:ln w="9525">
            <a:noFill/>
          </a:ln>
        </p:spPr>
        <p:txBody>
          <a:bodyPr>
            <a:spAutoFit/>
          </a:bodyPr>
          <a:lstStyle/>
          <a:p>
            <a:pPr algn="ctr"/>
            <a:r>
              <a:rPr lang="en-US" altLang="zh-CN" sz="4265" i="1" dirty="0">
                <a:solidFill>
                  <a:schemeClr val="bg1"/>
                </a:solidFill>
                <a:latin typeface="Calibri" panose="020F0502020204030204" charset="0"/>
              </a:rPr>
              <a:t>Data Preprocessing</a:t>
            </a:r>
            <a:endParaRPr lang="en-US" altLang="zh-CN" sz="2400" i="1" dirty="0">
              <a:solidFill>
                <a:schemeClr val="bg1"/>
              </a:solidFill>
              <a:latin typeface="Calibri" panose="020F0502020204030204" charset="0"/>
            </a:endParaRPr>
          </a:p>
        </p:txBody>
      </p:sp>
      <p:sp>
        <p:nvSpPr>
          <p:cNvPr id="11269" name="TextBox 9"/>
          <p:cNvSpPr txBox="1"/>
          <p:nvPr/>
        </p:nvSpPr>
        <p:spPr>
          <a:xfrm>
            <a:off x="340784" y="6261100"/>
            <a:ext cx="9042400" cy="398780"/>
          </a:xfrm>
          <a:prstGeom prst="rect">
            <a:avLst/>
          </a:prstGeom>
          <a:noFill/>
          <a:ln w="9525">
            <a:noFill/>
          </a:ln>
        </p:spPr>
        <p:txBody>
          <a:bodyPr>
            <a:spAutoFit/>
          </a:bodyPr>
          <a:lstStyle/>
          <a:p>
            <a:pPr>
              <a:lnSpc>
                <a:spcPts val="2400"/>
              </a:lnSpc>
            </a:pPr>
            <a:r>
              <a:rPr lang="en-US" altLang="zh-CN" sz="1600" b="1" dirty="0">
                <a:solidFill>
                  <a:schemeClr val="bg1"/>
                </a:solidFill>
                <a:latin typeface="Calibri" panose="020F0502020204030204" charset="0"/>
              </a:rPr>
              <a:t>2 </a:t>
            </a:r>
            <a:r>
              <a:rPr lang="en-US" altLang="zh-CN" sz="1600" dirty="0">
                <a:solidFill>
                  <a:schemeClr val="bg1"/>
                </a:solidFill>
                <a:latin typeface="Calibri" panose="020F0502020204030204" charset="0"/>
              </a:rPr>
              <a:t>|</a:t>
            </a:r>
            <a:r>
              <a:rPr lang="en-US" altLang="zh-CN" sz="1600" b="1" dirty="0">
                <a:solidFill>
                  <a:schemeClr val="bg1"/>
                </a:solidFill>
                <a:latin typeface="Calibri" panose="020F0502020204030204" charset="0"/>
              </a:rPr>
              <a:t> </a:t>
            </a:r>
            <a:r>
              <a:rPr lang="en-US" altLang="zh-CN" sz="1600" i="1" dirty="0">
                <a:solidFill>
                  <a:schemeClr val="bg1"/>
                </a:solidFill>
                <a:latin typeface="Calibri" panose="020F0502020204030204" charset="0"/>
              </a:rPr>
              <a:t>Data Preprocessing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11269" name="TextBox 9"/>
          <p:cNvSpPr txBox="1"/>
          <p:nvPr/>
        </p:nvSpPr>
        <p:spPr>
          <a:xfrm>
            <a:off x="340784" y="6261100"/>
            <a:ext cx="9042400" cy="398780"/>
          </a:xfrm>
          <a:prstGeom prst="rect">
            <a:avLst/>
          </a:prstGeom>
          <a:noFill/>
          <a:ln w="9525">
            <a:noFill/>
          </a:ln>
        </p:spPr>
        <p:txBody>
          <a:bodyPr>
            <a:spAutoFit/>
          </a:bodyPr>
          <a:lstStyle/>
          <a:p>
            <a:pPr>
              <a:lnSpc>
                <a:spcPts val="2400"/>
              </a:lnSpc>
            </a:pPr>
            <a:r>
              <a:rPr lang="en-US" altLang="zh-CN" sz="1600" b="1">
                <a:solidFill>
                  <a:schemeClr val="bg1"/>
                </a:solidFill>
                <a:latin typeface="Calibri" panose="020F0502020204030204" charset="0"/>
              </a:rPr>
              <a:t>2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Data preprocessing</a:t>
            </a:r>
          </a:p>
        </p:txBody>
      </p:sp>
      <p:sp>
        <p:nvSpPr>
          <p:cNvPr id="8" name="Rectangle 6"/>
          <p:cNvSpPr/>
          <p:nvPr/>
        </p:nvSpPr>
        <p:spPr>
          <a:xfrm>
            <a:off x="0" y="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11" name="TextBox 9"/>
          <p:cNvSpPr txBox="1"/>
          <p:nvPr/>
        </p:nvSpPr>
        <p:spPr>
          <a:xfrm>
            <a:off x="340784" y="8636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Data preprocessing</a:t>
            </a:r>
          </a:p>
        </p:txBody>
      </p:sp>
      <p:graphicFrame>
        <p:nvGraphicFramePr>
          <p:cNvPr id="29" name="Diagram 28"/>
          <p:cNvGraphicFramePr/>
          <p:nvPr/>
        </p:nvGraphicFramePr>
        <p:xfrm>
          <a:off x="493305" y="1637267"/>
          <a:ext cx="11426704" cy="35834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11269" name="TextBox 9"/>
          <p:cNvSpPr txBox="1"/>
          <p:nvPr/>
        </p:nvSpPr>
        <p:spPr>
          <a:xfrm>
            <a:off x="340784" y="6261100"/>
            <a:ext cx="9042400" cy="398780"/>
          </a:xfrm>
          <a:prstGeom prst="rect">
            <a:avLst/>
          </a:prstGeom>
          <a:noFill/>
          <a:ln w="9525">
            <a:noFill/>
          </a:ln>
        </p:spPr>
        <p:txBody>
          <a:bodyPr>
            <a:spAutoFit/>
          </a:bodyPr>
          <a:lstStyle/>
          <a:p>
            <a:pPr>
              <a:lnSpc>
                <a:spcPts val="2400"/>
              </a:lnSpc>
            </a:pPr>
            <a:r>
              <a:rPr lang="en-US" altLang="zh-CN" sz="1600" b="1">
                <a:solidFill>
                  <a:schemeClr val="bg1"/>
                </a:solidFill>
                <a:latin typeface="Calibri" panose="020F0502020204030204" charset="0"/>
              </a:rPr>
              <a:t>2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Data preprocessing</a:t>
            </a:r>
          </a:p>
        </p:txBody>
      </p:sp>
      <p:sp>
        <p:nvSpPr>
          <p:cNvPr id="8" name="Rectangle 6"/>
          <p:cNvSpPr/>
          <p:nvPr/>
        </p:nvSpPr>
        <p:spPr>
          <a:xfrm>
            <a:off x="0" y="-1905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2" name="图片 1" descr="download (8)"/>
          <p:cNvPicPr>
            <a:picLocks noChangeAspect="1"/>
          </p:cNvPicPr>
          <p:nvPr/>
        </p:nvPicPr>
        <p:blipFill>
          <a:blip r:embed="rId4"/>
          <a:stretch>
            <a:fillRect/>
          </a:stretch>
        </p:blipFill>
        <p:spPr>
          <a:xfrm>
            <a:off x="2124710" y="1173635"/>
            <a:ext cx="2037080" cy="2370455"/>
          </a:xfrm>
          <a:prstGeom prst="rect">
            <a:avLst/>
          </a:prstGeom>
        </p:spPr>
      </p:pic>
      <p:pic>
        <p:nvPicPr>
          <p:cNvPr id="3" name="图片 2" descr="download (10)"/>
          <p:cNvPicPr>
            <a:picLocks noChangeAspect="1"/>
          </p:cNvPicPr>
          <p:nvPr/>
        </p:nvPicPr>
        <p:blipFill>
          <a:blip r:embed="rId5"/>
          <a:stretch>
            <a:fillRect/>
          </a:stretch>
        </p:blipFill>
        <p:spPr>
          <a:xfrm>
            <a:off x="1943100" y="3791585"/>
            <a:ext cx="2400300" cy="2370455"/>
          </a:xfrm>
          <a:prstGeom prst="rect">
            <a:avLst/>
          </a:prstGeom>
        </p:spPr>
      </p:pic>
      <p:pic>
        <p:nvPicPr>
          <p:cNvPr id="4" name="图片 3" descr="download (12)"/>
          <p:cNvPicPr>
            <a:picLocks noChangeAspect="1"/>
          </p:cNvPicPr>
          <p:nvPr/>
        </p:nvPicPr>
        <p:blipFill>
          <a:blip r:embed="rId6"/>
          <a:stretch>
            <a:fillRect/>
          </a:stretch>
        </p:blipFill>
        <p:spPr>
          <a:xfrm>
            <a:off x="7836195" y="1173634"/>
            <a:ext cx="2074260" cy="2413720"/>
          </a:xfrm>
          <a:prstGeom prst="rect">
            <a:avLst/>
          </a:prstGeom>
        </p:spPr>
      </p:pic>
      <p:pic>
        <p:nvPicPr>
          <p:cNvPr id="5" name="图片 4" descr="download (15)"/>
          <p:cNvPicPr>
            <a:picLocks noChangeAspect="1"/>
          </p:cNvPicPr>
          <p:nvPr/>
        </p:nvPicPr>
        <p:blipFill>
          <a:blip r:embed="rId7"/>
          <a:stretch>
            <a:fillRect/>
          </a:stretch>
        </p:blipFill>
        <p:spPr>
          <a:xfrm>
            <a:off x="9253230" y="3743960"/>
            <a:ext cx="2400300" cy="2370455"/>
          </a:xfrm>
          <a:prstGeom prst="rect">
            <a:avLst/>
          </a:prstGeom>
        </p:spPr>
      </p:pic>
      <p:pic>
        <p:nvPicPr>
          <p:cNvPr id="6" name="图片 5" descr="download (14)"/>
          <p:cNvPicPr>
            <a:picLocks noChangeAspect="1"/>
          </p:cNvPicPr>
          <p:nvPr/>
        </p:nvPicPr>
        <p:blipFill>
          <a:blip r:embed="rId8"/>
          <a:stretch>
            <a:fillRect/>
          </a:stretch>
        </p:blipFill>
        <p:spPr>
          <a:xfrm>
            <a:off x="6096000" y="3745615"/>
            <a:ext cx="2399040" cy="2368800"/>
          </a:xfrm>
          <a:prstGeom prst="rect">
            <a:avLst/>
          </a:prstGeom>
        </p:spPr>
      </p:pic>
      <p:sp>
        <p:nvSpPr>
          <p:cNvPr id="32"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Exacting patches – Visualization</a:t>
            </a:r>
          </a:p>
        </p:txBody>
      </p:sp>
      <p:sp>
        <p:nvSpPr>
          <p:cNvPr id="9" name="TextBox 8"/>
          <p:cNvSpPr txBox="1"/>
          <p:nvPr/>
        </p:nvSpPr>
        <p:spPr>
          <a:xfrm>
            <a:off x="3993859" y="1897195"/>
            <a:ext cx="1011862" cy="461665"/>
          </a:xfrm>
          <a:prstGeom prst="rect">
            <a:avLst/>
          </a:prstGeom>
          <a:noFill/>
        </p:spPr>
        <p:txBody>
          <a:bodyPr wrap="square" rtlCol="0">
            <a:spAutoFit/>
          </a:bodyPr>
          <a:lstStyle/>
          <a:p>
            <a:r>
              <a:rPr lang="en-US" sz="2400" dirty="0">
                <a:ln w="0"/>
                <a:effectLst>
                  <a:outerShdw blurRad="38100" dist="19050" dir="2700000" algn="tl" rotWithShape="0">
                    <a:schemeClr val="dk1">
                      <a:alpha val="40000"/>
                    </a:schemeClr>
                  </a:outerShdw>
                </a:effectLst>
              </a:rPr>
              <a:t>Inputs</a:t>
            </a:r>
          </a:p>
        </p:txBody>
      </p:sp>
      <p:sp>
        <p:nvSpPr>
          <p:cNvPr id="17" name="TextBox 16"/>
          <p:cNvSpPr txBox="1"/>
          <p:nvPr/>
        </p:nvSpPr>
        <p:spPr>
          <a:xfrm>
            <a:off x="7367444" y="1897196"/>
            <a:ext cx="1011861" cy="461665"/>
          </a:xfrm>
          <a:prstGeom prst="rect">
            <a:avLst/>
          </a:prstGeom>
          <a:noFill/>
        </p:spPr>
        <p:txBody>
          <a:bodyPr wrap="square" rtlCol="0">
            <a:spAutoFit/>
          </a:bodyPr>
          <a:lstStyle/>
          <a:p>
            <a:r>
              <a:rPr lang="en-US" sz="2400" dirty="0">
                <a:ln w="0"/>
                <a:effectLst>
                  <a:outerShdw blurRad="38100" dist="19050" dir="2700000" algn="tl" rotWithShape="0">
                    <a:schemeClr val="dk1">
                      <a:alpha val="40000"/>
                    </a:schemeClr>
                  </a:outerShdw>
                </a:effectLst>
              </a:rPr>
              <a:t>Labels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44444E-6 L 0.11107 -0.22569 " pathEditMode="relative" rAng="0" ptsTypes="AA">
                                      <p:cBhvr>
                                        <p:cTn id="6" dur="500" fill="hold"/>
                                        <p:tgtEl>
                                          <p:spTgt spid="3"/>
                                        </p:tgtEl>
                                        <p:attrNameLst>
                                          <p:attrName>ppt_x</p:attrName>
                                          <p:attrName>ppt_y</p:attrName>
                                        </p:attrNameLst>
                                      </p:cBhvr>
                                      <p:rCtr x="5547" y="-11296"/>
                                    </p:animMotion>
                                  </p:childTnLst>
                                </p:cTn>
                              </p:par>
                              <p:par>
                                <p:cTn id="7" presetID="42" presetClass="path" presetSubtype="0" accel="50000" decel="50000" fill="hold" nodeType="withEffect">
                                  <p:stCondLst>
                                    <p:cond delay="0"/>
                                  </p:stCondLst>
                                  <p:childTnLst>
                                    <p:animMotion origin="layout" path="M -1.875E-6 1.11022E-16 L -0.21211 -0.21875 " pathEditMode="relative" rAng="0" ptsTypes="AA">
                                      <p:cBhvr>
                                        <p:cTn id="8" dur="500" fill="hold"/>
                                        <p:tgtEl>
                                          <p:spTgt spid="5"/>
                                        </p:tgtEl>
                                        <p:attrNameLst>
                                          <p:attrName>ppt_x</p:attrName>
                                          <p:attrName>ppt_y</p:attrName>
                                        </p:attrNameLst>
                                      </p:cBhvr>
                                      <p:rCtr x="-10612" y="-10949"/>
                                    </p:animMotion>
                                  </p:childTnLst>
                                </p:cTn>
                              </p:par>
                              <p:par>
                                <p:cTn id="9" presetID="10" presetClass="exit" presetSubtype="0" fill="hold" nodeType="with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50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11269" name="TextBox 9"/>
          <p:cNvSpPr txBox="1"/>
          <p:nvPr/>
        </p:nvSpPr>
        <p:spPr>
          <a:xfrm>
            <a:off x="340784" y="6261100"/>
            <a:ext cx="9042400" cy="398780"/>
          </a:xfrm>
          <a:prstGeom prst="rect">
            <a:avLst/>
          </a:prstGeom>
          <a:noFill/>
          <a:ln w="9525">
            <a:noFill/>
          </a:ln>
        </p:spPr>
        <p:txBody>
          <a:bodyPr>
            <a:spAutoFit/>
          </a:bodyPr>
          <a:lstStyle/>
          <a:p>
            <a:pPr>
              <a:lnSpc>
                <a:spcPts val="2400"/>
              </a:lnSpc>
            </a:pPr>
            <a:r>
              <a:rPr lang="en-US" altLang="zh-CN" sz="1600" b="1">
                <a:solidFill>
                  <a:schemeClr val="bg1"/>
                </a:solidFill>
                <a:latin typeface="Calibri" panose="020F0502020204030204" charset="0"/>
              </a:rPr>
              <a:t>2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Data preprocessing</a:t>
            </a:r>
          </a:p>
        </p:txBody>
      </p:sp>
      <p:sp>
        <p:nvSpPr>
          <p:cNvPr id="8" name="Rectangle 6"/>
          <p:cNvSpPr/>
          <p:nvPr/>
        </p:nvSpPr>
        <p:spPr>
          <a:xfrm>
            <a:off x="0" y="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11"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Exacting patches – </a:t>
            </a:r>
            <a:r>
              <a:rPr lang="en-US" altLang="zh-CN" sz="2400" dirty="0" err="1">
                <a:solidFill>
                  <a:schemeClr val="bg1"/>
                </a:solidFill>
                <a:latin typeface="Malgun Gothic" panose="020B0503020000020004" charset="-127"/>
                <a:ea typeface="Malgun Gothic" panose="020B0503020000020004" charset="-127"/>
                <a:cs typeface="Tw Cen MT Condensed Extra Bold" panose="020B0803020202020204" charset="0"/>
              </a:rPr>
              <a:t>Tensorflow</a:t>
            </a:r>
            <a:endPar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endParaRPr>
          </a:p>
        </p:txBody>
      </p:sp>
      <p:sp>
        <p:nvSpPr>
          <p:cNvPr id="13" name="TextBox 12"/>
          <p:cNvSpPr txBox="1"/>
          <p:nvPr/>
        </p:nvSpPr>
        <p:spPr>
          <a:xfrm>
            <a:off x="340784" y="5821746"/>
            <a:ext cx="6096000" cy="430887"/>
          </a:xfrm>
          <a:prstGeom prst="rect">
            <a:avLst/>
          </a:prstGeom>
          <a:noFill/>
        </p:spPr>
        <p:txBody>
          <a:bodyPr wrap="square">
            <a:spAutoFit/>
          </a:bodyPr>
          <a:lstStyle/>
          <a:p>
            <a:r>
              <a:rPr lang="en-US" sz="1100" dirty="0">
                <a:solidFill>
                  <a:schemeClr val="tx1">
                    <a:lumMod val="50000"/>
                    <a:lumOff val="50000"/>
                  </a:schemeClr>
                </a:solidFill>
                <a:hlinkClick r:id="rId4"/>
              </a:rPr>
              <a:t>https://www.tensorflow.org/api_docs/python/tf/image/extract_patches</a:t>
            </a:r>
            <a:endParaRPr lang="en-US" sz="1100" dirty="0">
              <a:solidFill>
                <a:schemeClr val="tx1">
                  <a:lumMod val="50000"/>
                  <a:lumOff val="50000"/>
                </a:schemeClr>
              </a:solidFill>
            </a:endParaRPr>
          </a:p>
          <a:p>
            <a:r>
              <a:rPr lang="en-US" sz="1100" dirty="0">
                <a:solidFill>
                  <a:schemeClr val="tx1">
                    <a:lumMod val="50000"/>
                    <a:lumOff val="50000"/>
                  </a:schemeClr>
                </a:solidFill>
                <a:hlinkClick r:id="rId5"/>
              </a:rPr>
              <a:t>https://www.tensorflow.org/api_docs/python/tf/image/central_crop</a:t>
            </a:r>
            <a:endParaRPr lang="en-US" sz="1100" dirty="0">
              <a:solidFill>
                <a:schemeClr val="tx1">
                  <a:lumMod val="50000"/>
                  <a:lumOff val="50000"/>
                </a:schemeClr>
              </a:solidFill>
            </a:endParaRPr>
          </a:p>
        </p:txBody>
      </p:sp>
      <p:sp>
        <p:nvSpPr>
          <p:cNvPr id="4" name="TextBox 3"/>
          <p:cNvSpPr txBox="1"/>
          <p:nvPr/>
        </p:nvSpPr>
        <p:spPr>
          <a:xfrm>
            <a:off x="1905801" y="1845916"/>
            <a:ext cx="8448843" cy="646331"/>
          </a:xfrm>
          <a:prstGeom prst="rect">
            <a:avLst/>
          </a:prstGeom>
          <a:noFill/>
        </p:spPr>
        <p:txBody>
          <a:bodyPr wrap="square" rtlCol="0">
            <a:spAutoFit/>
          </a:bodyPr>
          <a:lstStyle/>
          <a:p>
            <a:pPr marL="342900" indent="-342900">
              <a:buAutoNum type="arabicPeriod"/>
            </a:pPr>
            <a:r>
              <a:rPr lang="en-US" dirty="0"/>
              <a:t> </a:t>
            </a:r>
            <a:r>
              <a:rPr lang="en-US" i="1" u="sng" dirty="0" err="1"/>
              <a:t>tf.image.extract_patches</a:t>
            </a:r>
            <a:r>
              <a:rPr lang="en-US" i="1" u="sng" dirty="0"/>
              <a:t> </a:t>
            </a:r>
            <a:r>
              <a:rPr lang="en-US" dirty="0"/>
              <a:t>on slides and tumor masks to get (299, 299) for each patch </a:t>
            </a:r>
          </a:p>
          <a:p>
            <a:pPr marL="342900" indent="-342900">
              <a:buAutoNum type="arabicPeriod"/>
            </a:pPr>
            <a:r>
              <a:rPr lang="en-US" dirty="0"/>
              <a:t> </a:t>
            </a:r>
            <a:r>
              <a:rPr lang="en-US" i="1" u="sng" dirty="0" err="1"/>
              <a:t>tf.image.central_crop</a:t>
            </a:r>
            <a:r>
              <a:rPr lang="en-US" i="1" u="sng" dirty="0"/>
              <a:t> </a:t>
            </a:r>
            <a:r>
              <a:rPr lang="en-US" dirty="0"/>
              <a:t>on tumor masks to the central 50%</a:t>
            </a:r>
          </a:p>
        </p:txBody>
      </p:sp>
      <p:graphicFrame>
        <p:nvGraphicFramePr>
          <p:cNvPr id="3" name="Diagram 2"/>
          <p:cNvGraphicFramePr/>
          <p:nvPr/>
        </p:nvGraphicFramePr>
        <p:xfrm>
          <a:off x="1837355" y="3243506"/>
          <a:ext cx="8517289" cy="26632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TextBox 6"/>
          <p:cNvSpPr txBox="1"/>
          <p:nvPr/>
        </p:nvSpPr>
        <p:spPr>
          <a:xfrm>
            <a:off x="1905802" y="3810748"/>
            <a:ext cx="847023" cy="369332"/>
          </a:xfrm>
          <a:prstGeom prst="rect">
            <a:avLst/>
          </a:prstGeom>
          <a:noFill/>
        </p:spPr>
        <p:txBody>
          <a:bodyPr wrap="square" rtlCol="0">
            <a:spAutoFit/>
          </a:bodyPr>
          <a:lstStyle/>
          <a:p>
            <a:pPr algn="ctr"/>
            <a:r>
              <a:rPr lang="en-US" b="1" dirty="0"/>
              <a:t>Pros</a:t>
            </a:r>
          </a:p>
        </p:txBody>
      </p:sp>
      <p:sp>
        <p:nvSpPr>
          <p:cNvPr id="16" name="TextBox 15"/>
          <p:cNvSpPr txBox="1"/>
          <p:nvPr/>
        </p:nvSpPr>
        <p:spPr>
          <a:xfrm>
            <a:off x="1905801" y="4973801"/>
            <a:ext cx="847023" cy="369332"/>
          </a:xfrm>
          <a:prstGeom prst="rect">
            <a:avLst/>
          </a:prstGeom>
          <a:noFill/>
        </p:spPr>
        <p:txBody>
          <a:bodyPr wrap="square" rtlCol="0">
            <a:spAutoFit/>
          </a:bodyPr>
          <a:lstStyle/>
          <a:p>
            <a:pPr algn="ctr"/>
            <a:r>
              <a:rPr lang="en-US" b="1" dirty="0"/>
              <a:t>Cons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p:nvPr/>
        </p:nvSpPr>
        <p:spPr>
          <a:xfrm>
            <a:off x="0" y="624840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pic>
        <p:nvPicPr>
          <p:cNvPr id="11267" name="Picture 7"/>
          <p:cNvPicPr>
            <a:picLocks noChangeAspect="1"/>
          </p:cNvPicPr>
          <p:nvPr/>
        </p:nvPicPr>
        <p:blipFill>
          <a:blip r:embed="rId3"/>
          <a:stretch>
            <a:fillRect/>
          </a:stretch>
        </p:blipFill>
        <p:spPr>
          <a:xfrm>
            <a:off x="9550400" y="6405033"/>
            <a:ext cx="2436284" cy="296333"/>
          </a:xfrm>
          <a:prstGeom prst="rect">
            <a:avLst/>
          </a:prstGeom>
          <a:noFill/>
          <a:ln w="9525">
            <a:noFill/>
          </a:ln>
        </p:spPr>
      </p:pic>
      <p:sp>
        <p:nvSpPr>
          <p:cNvPr id="11269" name="TextBox 9"/>
          <p:cNvSpPr txBox="1"/>
          <p:nvPr/>
        </p:nvSpPr>
        <p:spPr>
          <a:xfrm>
            <a:off x="340784" y="6261100"/>
            <a:ext cx="9042400" cy="398780"/>
          </a:xfrm>
          <a:prstGeom prst="rect">
            <a:avLst/>
          </a:prstGeom>
          <a:noFill/>
          <a:ln w="9525">
            <a:noFill/>
          </a:ln>
        </p:spPr>
        <p:txBody>
          <a:bodyPr>
            <a:spAutoFit/>
          </a:bodyPr>
          <a:lstStyle/>
          <a:p>
            <a:pPr>
              <a:lnSpc>
                <a:spcPts val="2400"/>
              </a:lnSpc>
            </a:pPr>
            <a:r>
              <a:rPr lang="en-US" altLang="zh-CN" sz="1600" b="1">
                <a:solidFill>
                  <a:schemeClr val="bg1"/>
                </a:solidFill>
                <a:latin typeface="Calibri" panose="020F0502020204030204" charset="0"/>
              </a:rPr>
              <a:t>2 </a:t>
            </a:r>
            <a:r>
              <a:rPr lang="en-US" altLang="zh-CN" sz="1600">
                <a:solidFill>
                  <a:schemeClr val="bg1"/>
                </a:solidFill>
                <a:latin typeface="Calibri" panose="020F0502020204030204" charset="0"/>
              </a:rPr>
              <a:t>|</a:t>
            </a:r>
            <a:r>
              <a:rPr lang="en-US" altLang="zh-CN" sz="1600" b="1">
                <a:solidFill>
                  <a:schemeClr val="bg1"/>
                </a:solidFill>
                <a:latin typeface="Calibri" panose="020F0502020204030204" charset="0"/>
              </a:rPr>
              <a:t> </a:t>
            </a:r>
            <a:r>
              <a:rPr lang="en-US" altLang="zh-CN" sz="1600" i="1">
                <a:solidFill>
                  <a:schemeClr val="bg1"/>
                </a:solidFill>
                <a:latin typeface="Calibri" panose="020F0502020204030204" charset="0"/>
              </a:rPr>
              <a:t>Data preprocessing</a:t>
            </a:r>
          </a:p>
        </p:txBody>
      </p:sp>
      <p:sp>
        <p:nvSpPr>
          <p:cNvPr id="8" name="Rectangle 6"/>
          <p:cNvSpPr/>
          <p:nvPr/>
        </p:nvSpPr>
        <p:spPr>
          <a:xfrm>
            <a:off x="0" y="0"/>
            <a:ext cx="12192000" cy="609600"/>
          </a:xfrm>
          <a:prstGeom prst="rect">
            <a:avLst/>
          </a:prstGeom>
          <a:solidFill>
            <a:srgbClr val="1A2C64"/>
          </a:solidFill>
          <a:ln w="9525">
            <a:noFill/>
          </a:ln>
          <a:effectLst>
            <a:outerShdw dist="23000" dir="5400000" rotWithShape="0">
              <a:srgbClr val="808080">
                <a:alpha val="34999"/>
              </a:srgbClr>
            </a:outerShdw>
          </a:effectLst>
        </p:spPr>
        <p:txBody>
          <a:bodyPr anchor="ctr"/>
          <a:lstStyle/>
          <a:p>
            <a:pPr algn="ctr"/>
            <a:endParaRPr sz="2400">
              <a:solidFill>
                <a:srgbClr val="E6B9B8"/>
              </a:solidFill>
              <a:latin typeface="Calibri" panose="020F0502020204030204" charset="0"/>
            </a:endParaRPr>
          </a:p>
        </p:txBody>
      </p:sp>
      <p:sp>
        <p:nvSpPr>
          <p:cNvPr id="11" name="TextBox 9"/>
          <p:cNvSpPr txBox="1"/>
          <p:nvPr/>
        </p:nvSpPr>
        <p:spPr>
          <a:xfrm>
            <a:off x="340784" y="105410"/>
            <a:ext cx="9042400" cy="398780"/>
          </a:xfrm>
          <a:prstGeom prst="rect">
            <a:avLst/>
          </a:prstGeom>
          <a:noFill/>
          <a:ln w="9525">
            <a:noFill/>
          </a:ln>
        </p:spPr>
        <p:txBody>
          <a:bodyPr>
            <a:spAutoFit/>
          </a:bodyPr>
          <a:lstStyle/>
          <a:p>
            <a:pPr>
              <a:lnSpc>
                <a:spcPts val="2400"/>
              </a:lnSpc>
            </a:pPr>
            <a:r>
              <a:rPr lang="en-US" altLang="zh-CN" sz="2400" dirty="0">
                <a:solidFill>
                  <a:schemeClr val="bg1"/>
                </a:solidFill>
                <a:latin typeface="Malgun Gothic" panose="020B0503020000020004" charset="-127"/>
                <a:ea typeface="Malgun Gothic" panose="020B0503020000020004" charset="-127"/>
                <a:cs typeface="Tw Cen MT Condensed Extra Bold" panose="020B0803020202020204" charset="0"/>
              </a:rPr>
              <a:t>Exacting patches – Scratch</a:t>
            </a:r>
          </a:p>
        </p:txBody>
      </p:sp>
      <p:sp>
        <p:nvSpPr>
          <p:cNvPr id="2" name="TextBox 1"/>
          <p:cNvSpPr txBox="1"/>
          <p:nvPr/>
        </p:nvSpPr>
        <p:spPr>
          <a:xfrm>
            <a:off x="2305971" y="1509258"/>
            <a:ext cx="7511607" cy="1200329"/>
          </a:xfrm>
          <a:prstGeom prst="rect">
            <a:avLst/>
          </a:prstGeom>
          <a:noFill/>
        </p:spPr>
        <p:txBody>
          <a:bodyPr wrap="square" rtlCol="0">
            <a:spAutoFit/>
          </a:bodyPr>
          <a:lstStyle/>
          <a:p>
            <a:pPr marL="342900" indent="-342900">
              <a:buAutoNum type="arabicPeriod"/>
            </a:pPr>
            <a:r>
              <a:rPr lang="en-US" dirty="0"/>
              <a:t>Set all pixels whose intensity are less than 0.8 to (0,0,0)</a:t>
            </a:r>
          </a:p>
          <a:p>
            <a:pPr marL="342900" indent="-342900">
              <a:buAutoNum type="arabicPeriod"/>
            </a:pPr>
            <a:r>
              <a:rPr lang="en-US" altLang="zh-CN" dirty="0"/>
              <a:t>Sliding windows  -&gt; </a:t>
            </a:r>
            <a:r>
              <a:rPr lang="en-US" dirty="0"/>
              <a:t>Exacting patches (299,299) for slides and tumor masks</a:t>
            </a:r>
          </a:p>
          <a:p>
            <a:pPr marL="342900" indent="-342900">
              <a:buFontTx/>
              <a:buAutoNum type="arabicPeriod"/>
            </a:pPr>
            <a:r>
              <a:rPr lang="en-US" dirty="0"/>
              <a:t>For masks, get the label from the center part (128, 128) of the patch </a:t>
            </a:r>
          </a:p>
          <a:p>
            <a:pPr marL="342900" indent="-342900">
              <a:buAutoNum type="arabicPeriod"/>
            </a:pPr>
            <a:r>
              <a:rPr lang="en-US" dirty="0"/>
              <a:t>Data cleaning: Dropping patches that are all black</a:t>
            </a:r>
          </a:p>
        </p:txBody>
      </p:sp>
      <p:graphicFrame>
        <p:nvGraphicFramePr>
          <p:cNvPr id="12" name="Diagram 11"/>
          <p:cNvGraphicFramePr/>
          <p:nvPr/>
        </p:nvGraphicFramePr>
        <p:xfrm>
          <a:off x="1803131" y="3235973"/>
          <a:ext cx="8517289" cy="2663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p:cNvSpPr txBox="1"/>
          <p:nvPr/>
        </p:nvSpPr>
        <p:spPr>
          <a:xfrm>
            <a:off x="1871578" y="3803215"/>
            <a:ext cx="847023" cy="369332"/>
          </a:xfrm>
          <a:prstGeom prst="rect">
            <a:avLst/>
          </a:prstGeom>
          <a:noFill/>
        </p:spPr>
        <p:txBody>
          <a:bodyPr wrap="square" rtlCol="0">
            <a:spAutoFit/>
          </a:bodyPr>
          <a:lstStyle/>
          <a:p>
            <a:pPr algn="ctr"/>
            <a:r>
              <a:rPr lang="en-US" b="1" dirty="0"/>
              <a:t>Pros</a:t>
            </a:r>
          </a:p>
        </p:txBody>
      </p:sp>
      <p:sp>
        <p:nvSpPr>
          <p:cNvPr id="15" name="TextBox 14"/>
          <p:cNvSpPr txBox="1"/>
          <p:nvPr/>
        </p:nvSpPr>
        <p:spPr>
          <a:xfrm>
            <a:off x="1871577" y="4966268"/>
            <a:ext cx="847023" cy="369332"/>
          </a:xfrm>
          <a:prstGeom prst="rect">
            <a:avLst/>
          </a:prstGeom>
          <a:noFill/>
        </p:spPr>
        <p:txBody>
          <a:bodyPr wrap="square" rtlCol="0">
            <a:spAutoFit/>
          </a:bodyPr>
          <a:lstStyle/>
          <a:p>
            <a:pPr algn="ctr"/>
            <a:r>
              <a:rPr lang="en-US" b="1" dirty="0"/>
              <a:t>Cons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1954</Words>
  <Application>Microsoft Office PowerPoint</Application>
  <PresentationFormat>Widescreen</PresentationFormat>
  <Paragraphs>208</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Abel</vt:lpstr>
      <vt:lpstr>Lato</vt:lpstr>
      <vt:lpstr>Malgun Gothic</vt:lpstr>
      <vt:lpstr>Roboto</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陈 佳颖</cp:lastModifiedBy>
  <cp:revision>252</cp:revision>
  <dcterms:created xsi:type="dcterms:W3CDTF">2019-06-19T02:08:00Z</dcterms:created>
  <dcterms:modified xsi:type="dcterms:W3CDTF">2020-12-22T00:40:31Z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